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rts/chart4.xml" ContentType="application/vnd.openxmlformats-officedocument.drawingml.chart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87" r:id="rId3"/>
    <p:sldId id="289" r:id="rId4"/>
    <p:sldId id="257" r:id="rId5"/>
    <p:sldId id="272" r:id="rId6"/>
    <p:sldId id="285" r:id="rId7"/>
    <p:sldId id="278" r:id="rId8"/>
    <p:sldId id="284" r:id="rId9"/>
    <p:sldId id="280" r:id="rId10"/>
    <p:sldId id="268" r:id="rId11"/>
    <p:sldId id="269" r:id="rId12"/>
    <p:sldId id="270" r:id="rId13"/>
    <p:sldId id="286" r:id="rId14"/>
    <p:sldId id="267" r:id="rId15"/>
    <p:sldId id="258" r:id="rId16"/>
    <p:sldId id="261" r:id="rId17"/>
    <p:sldId id="292" r:id="rId18"/>
    <p:sldId id="265" r:id="rId19"/>
    <p:sldId id="264" r:id="rId20"/>
    <p:sldId id="290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1" autoAdjust="0"/>
    <p:restoredTop sz="94660"/>
  </p:normalViewPr>
  <p:slideViewPr>
    <p:cSldViewPr snapToGrid="0">
      <p:cViewPr varScale="1">
        <p:scale>
          <a:sx n="82" d="100"/>
          <a:sy n="82" d="100"/>
        </p:scale>
        <p:origin x="-869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/>
              <a:t>经济与管理科学学科</a:t>
            </a:r>
          </a:p>
        </c:rich>
      </c:tx>
      <c:layout/>
      <c:overlay val="0"/>
    </c:title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中国知网
经济与管理科学学科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非农村居民幸福指数的相关研究</c:v>
                </c:pt>
                <c:pt idx="1">
                  <c:v>农村居民幸福指数的相关研究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11392</c:v>
                </c:pt>
                <c:pt idx="1">
                  <c:v>697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one"/>
        <c:axId val="163415552"/>
        <c:axId val="163169792"/>
        <c:axId val="0"/>
      </c:bar3DChart>
      <c:catAx>
        <c:axId val="163415552"/>
        <c:scaling>
          <c:orientation val="minMax"/>
        </c:scaling>
        <c:delete val="0"/>
        <c:axPos val="l"/>
        <c:majorTickMark val="out"/>
        <c:minorTickMark val="none"/>
        <c:tickLblPos val="nextTo"/>
        <c:crossAx val="163169792"/>
        <c:crosses val="autoZero"/>
        <c:auto val="1"/>
        <c:lblAlgn val="ctr"/>
        <c:lblOffset val="100"/>
        <c:noMultiLvlLbl val="0"/>
      </c:catAx>
      <c:valAx>
        <c:axId val="163169792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1634155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5"/>
    </mc:Choice>
    <mc:Fallback>
      <c:style val="15"/>
    </mc:Fallback>
  </mc:AlternateContent>
  <c:chart>
    <c:autoTitleDeleted val="1"/>
    <c:view3D>
      <c:rotX val="50"/>
      <c:rotY val="0"/>
      <c:depthPercent val="10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1.4141210463321527E-2"/>
          <c:y val="1.7832552207126179E-2"/>
          <c:w val="0.89722052602286517"/>
          <c:h val="0.84562480708797616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explosion val="7"/>
            <c:extLst xmlns:c16r2="http://schemas.microsoft.com/office/drawing/2015/06/chart">
              <c:ext xmlns:c16="http://schemas.microsoft.com/office/drawing/2014/chart" uri="{C3380CC4-5D6E-409C-BE32-E72D297353CC}">
                <c16:uniqueId val="{00000002-6729-45BE-A226-6D75F62BAF93}"/>
              </c:ext>
            </c:extLst>
          </c:dPt>
          <c:dPt>
            <c:idx val="1"/>
            <c:bubble3D val="0"/>
            <c:explosion val="10"/>
            <c:extLst xmlns:c16r2="http://schemas.microsoft.com/office/drawing/2015/06/chart">
              <c:ext xmlns:c16="http://schemas.microsoft.com/office/drawing/2014/chart" uri="{C3380CC4-5D6E-409C-BE32-E72D297353CC}">
                <c16:uniqueId val="{00000006-6729-45BE-A226-6D75F62BAF93}"/>
              </c:ext>
            </c:extLst>
          </c:dPt>
          <c:dPt>
            <c:idx val="2"/>
            <c:bubble3D val="0"/>
            <c:explosion val="9"/>
            <c:extLst xmlns:c16r2="http://schemas.microsoft.com/office/drawing/2015/06/chart">
              <c:ext xmlns:c16="http://schemas.microsoft.com/office/drawing/2014/chart" uri="{C3380CC4-5D6E-409C-BE32-E72D297353CC}">
                <c16:uniqueId val="{00000007-6729-45BE-A226-6D75F62BAF93}"/>
              </c:ext>
            </c:extLst>
          </c:dPt>
          <c:dLbls>
            <c:dLbl>
              <c:idx val="0"/>
              <c:layout>
                <c:manualLayout>
                  <c:x val="-1.8913612714424398E-2"/>
                  <c:y val="6.288043962020351E-2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smtClean="0"/>
                      <a:t>5</a:t>
                    </a:r>
                    <a:r>
                      <a:rPr lang="en-US" altLang="zh-CN" smtClean="0"/>
                      <a:t>%</a:t>
                    </a:r>
                    <a:endParaRPr lang="en-US" alt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-0.11277619774590397"/>
                  <c:y val="0.12815123584493177"/>
                </c:manualLayout>
              </c:layout>
              <c:tx>
                <c:rich>
                  <a:bodyPr/>
                  <a:lstStyle/>
                  <a:p>
                    <a:r>
                      <a:rPr lang="en-US" altLang="en-US" smtClean="0"/>
                      <a:t>10</a:t>
                    </a:r>
                    <a:r>
                      <a:rPr lang="en-US" altLang="zh-CN" smtClean="0"/>
                      <a:t>%</a:t>
                    </a:r>
                    <a:endParaRPr lang="en-US" altLang="en-US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en-US" smtClean="0"/>
                      <a:t>85</a:t>
                    </a:r>
                    <a:r>
                      <a:rPr lang="en-US" altLang="zh-CN" smtClean="0"/>
                      <a:t>%</a:t>
                    </a:r>
                    <a:endParaRPr lang="en-US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</c:dLbl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国际性</c:v>
                </c:pt>
                <c:pt idx="1">
                  <c:v>全国性</c:v>
                </c:pt>
                <c:pt idx="2">
                  <c:v>区域性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</c:v>
                </c:pt>
                <c:pt idx="1">
                  <c:v>10</c:v>
                </c:pt>
                <c:pt idx="2">
                  <c:v>85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729-45BE-A226-6D75F62BAF9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legend>
      <c:legendPos val="b"/>
      <c:layout/>
      <c:overlay val="0"/>
      <c:txPr>
        <a:bodyPr rot="0" vert="horz"/>
        <a:lstStyle/>
        <a:p>
          <a:pPr>
            <a:defRPr/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28"/>
    </mc:Choice>
    <mc:Fallback>
      <c:style val="28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explosion val="25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影响因素</c:v>
                </c:pt>
                <c:pt idx="1">
                  <c:v>地区间差异原因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0.82</c:v>
                </c:pt>
                <c:pt idx="1">
                  <c:v>0.18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2"/>
    </mc:Choice>
    <mc:Fallback>
      <c:style val="12"/>
    </mc:Fallback>
  </mc:AlternateContent>
  <c:chart>
    <c:autoTitleDeleted val="1"/>
    <c:view3D>
      <c:rotX val="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FF7C80"/>
            </a:solidFill>
          </c:spPr>
          <c:invertIfNegative val="0"/>
          <c:dLbls>
            <c:txPr>
              <a:bodyPr rot="0" vert="horz"/>
              <a:lstStyle/>
              <a:p>
                <a:pPr>
                  <a:defRPr/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浙江</c:v>
                </c:pt>
                <c:pt idx="1">
                  <c:v>四川</c:v>
                </c:pt>
                <c:pt idx="2">
                  <c:v>湖南</c:v>
                </c:pt>
                <c:pt idx="3">
                  <c:v>江苏</c:v>
                </c:pt>
                <c:pt idx="4">
                  <c:v>山东</c:v>
                </c:pt>
                <c:pt idx="5">
                  <c:v>北京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1.24</c:v>
                </c:pt>
                <c:pt idx="1">
                  <c:v>1.02</c:v>
                </c:pt>
                <c:pt idx="2">
                  <c:v>0.78</c:v>
                </c:pt>
                <c:pt idx="3">
                  <c:v>0.68</c:v>
                </c:pt>
                <c:pt idx="4">
                  <c:v>0.47</c:v>
                </c:pt>
                <c:pt idx="5">
                  <c:v>0.42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034-446D-A993-DCB1CB13F2A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320"/>
        <c:shape val="cylinder"/>
        <c:axId val="319560320"/>
        <c:axId val="319628800"/>
        <c:axId val="0"/>
      </c:bar3DChart>
      <c:catAx>
        <c:axId val="319560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zh-CN"/>
          </a:p>
        </c:txPr>
        <c:crossAx val="319628800"/>
        <c:crosses val="autoZero"/>
        <c:auto val="1"/>
        <c:lblAlgn val="ctr"/>
        <c:lblOffset val="100"/>
        <c:noMultiLvlLbl val="0"/>
      </c:catAx>
      <c:valAx>
        <c:axId val="319628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zh-CN"/>
          </a:p>
        </c:txPr>
        <c:crossAx val="3195603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400"/>
      </a:pPr>
      <a:endParaRPr lang="zh-CN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9C455CB-ADBF-4791-84C9-52ED41BD6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9D5F9567-E6B6-4705-B3F3-A848FCC05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EF6C95F8-180B-4579-A346-45FFB905F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A7FDF03-9C25-4B26-8357-CEDD75F9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F515CA1-AA47-4A03-A242-503E2841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429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E7D32D0-B8D4-49D0-88B9-C4DA7C8F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16807D67-4877-4286-ADB0-52C4958158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6A467901-81DE-43F3-9D3F-CED7D3A80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B874C42E-4D73-42B8-A257-AD60EC18C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3A1148D8-4861-42C9-A3F3-28FE56FE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696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8A28E50A-3DD6-49E3-A526-B171200532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DB2EF0A3-E827-42E5-BAA4-492ADC58C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C52B96B-6C4A-4429-9A26-8BCF32D48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52D47CD2-93F8-448A-B6CE-FDB49184B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629EED5-4EFB-4B26-B9EB-180E7677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288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67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6805" y="318049"/>
            <a:ext cx="1384874" cy="55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78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6805" y="318049"/>
            <a:ext cx="1384874" cy="55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93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67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6805" y="318049"/>
            <a:ext cx="1384874" cy="55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036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872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5C4974B-1346-4E82-B5C0-C6BF2D20B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3EAEB79-4FCC-4531-8CBB-87E76DED5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CD389342-C866-4E93-BB92-2CC5ED4EB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993C212-1021-45E0-BF71-7B826CDBC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3348FADA-F06A-4C28-BCC1-32FCBB3BB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572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7D796E3-EEC8-40EB-9832-F4042C5A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27F8B1CA-8C6A-4AA8-921E-D16DA8F32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BCC55B1-A47D-4130-A315-D97F3C603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802A19F-D862-4F01-AA4A-8F9AA9724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74F81A0-B26A-405B-8147-B59D289E4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241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D940105-F937-4A31-84CF-6135B353D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2C51A5D-E18A-466C-BA39-D3DA250AA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96C3971B-F3F8-4137-8BE3-D4D791011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1D393CBF-F2F1-470F-B8D1-A7FD91987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AC04E907-7A18-4A93-BBB2-A58DF88E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E3A30FB8-BABB-478C-BAFE-1B2D58218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178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0464F5B-72B4-44D0-8877-67F6A570C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51C6BE35-37F9-48B4-87AF-ABAFE2FB6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52786D1C-4277-496F-AC50-1B297AF34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A0948028-9F01-4FC8-9A19-AD7F494B4B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80762735-0467-4861-AFA0-FF9B9BC519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25A23994-296F-480C-854A-FDEFCC1E6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236B33CE-F643-41DF-B6D2-691BAAC92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7AA19287-1E49-4350-8D27-98B6C170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149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1FA8DBC-295F-44D3-BFC4-50DB05B9C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BEFF1E4C-CD39-4447-A635-DAC989044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888FBA4E-BB54-4DB4-845C-DA8C42613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BA925EC1-2D60-4508-AC65-48D421902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861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18D3D61D-BF77-493A-9801-BEBDCFA2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8BF9FDEE-94D3-4D3F-9277-C883D5DAC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935C8511-3D6D-43E6-B2BB-17DB529F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588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63A3D3B-04A9-48C8-93FA-F29BAE006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813A818-413B-48D2-B22F-8440135FA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9D232760-4E4B-4DE0-A40A-D8D2EEB1F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6E6CEB78-00A9-4DF4-8702-3CC06947E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9707BA82-9C87-4906-B73A-67176129D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2B4A7D81-E441-4954-A33B-4BD2D4F4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253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7BC6534-D091-49F0-9575-D41F8BC9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A21DB4CD-4241-41DD-83AE-4D7765ED64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C31978F7-9660-45FB-B79C-3B4321090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6A5677EB-689E-4275-8858-F38B60D3D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2699AECB-3243-44E9-BC86-EC1EF619C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C463B7B9-0C81-410B-9767-EDE2DEE1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415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2865CC6A-4191-4D74-ADBC-F9F6EA479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DFBAF5E-5560-46E5-BF3E-DBC1FAE74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4D08D3BD-F4E2-4C8A-93BF-E0F02C93F2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CA8A6-C4E7-4EDB-96AD-40BCF09FF95B}" type="datetimeFigureOut">
              <a:rPr lang="zh-CN" altLang="en-US" smtClean="0"/>
              <a:t>2017/12/24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B5C0F53C-A357-4B99-B1F5-3B14A270A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E753918-9A94-45B3-9C83-131466579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94ACE-1841-46D3-A657-1A4611B1C5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79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224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0295" rtl="0" eaLnBrk="1" latinLnBrk="0" hangingPunct="1">
        <a:lnSpc>
          <a:spcPct val="90000"/>
        </a:lnSpc>
        <a:spcBef>
          <a:spcPct val="0"/>
        </a:spcBef>
        <a:buNone/>
        <a:defRPr sz="43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7574" indent="-227574" algn="l" defTabSz="910295" rtl="0" eaLnBrk="1" latinLnBrk="0" hangingPunct="1">
        <a:lnSpc>
          <a:spcPct val="90000"/>
        </a:lnSpc>
        <a:spcBef>
          <a:spcPts val="996"/>
        </a:spcBef>
        <a:buFont typeface="Arial" panose="020B0604020202020204" pitchFamily="34" charset="0"/>
        <a:buChar char="•"/>
        <a:defRPr sz="2788" kern="1200">
          <a:solidFill>
            <a:schemeClr val="tx1"/>
          </a:solidFill>
          <a:latin typeface="+mn-lt"/>
          <a:ea typeface="+mn-ea"/>
          <a:cs typeface="+mn-cs"/>
        </a:defRPr>
      </a:lvl1pPr>
      <a:lvl2pPr marL="682722" indent="-227574" algn="l" defTabSz="91029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2389" kern="1200">
          <a:solidFill>
            <a:schemeClr val="tx1"/>
          </a:solidFill>
          <a:latin typeface="+mn-lt"/>
          <a:ea typeface="+mn-ea"/>
          <a:cs typeface="+mn-cs"/>
        </a:defRPr>
      </a:lvl2pPr>
      <a:lvl3pPr marL="1137869" indent="-227574" algn="l" defTabSz="91029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991" kern="1200">
          <a:solidFill>
            <a:schemeClr val="tx1"/>
          </a:solidFill>
          <a:latin typeface="+mn-lt"/>
          <a:ea typeface="+mn-ea"/>
          <a:cs typeface="+mn-cs"/>
        </a:defRPr>
      </a:lvl3pPr>
      <a:lvl4pPr marL="1593017" indent="-227574" algn="l" defTabSz="91029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4pPr>
      <a:lvl5pPr marL="2048165" indent="-227574" algn="l" defTabSz="91029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5pPr>
      <a:lvl6pPr marL="2503312" indent="-227574" algn="l" defTabSz="91029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6pPr>
      <a:lvl7pPr marL="2958460" indent="-227574" algn="l" defTabSz="91029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7pPr>
      <a:lvl8pPr marL="3413607" indent="-227574" algn="l" defTabSz="91029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8pPr>
      <a:lvl9pPr marL="3868756" indent="-227574" algn="l" defTabSz="910295" rtl="0" eaLnBrk="1" latinLnBrk="0" hangingPunct="1">
        <a:lnSpc>
          <a:spcPct val="90000"/>
        </a:lnSpc>
        <a:spcBef>
          <a:spcPts val="498"/>
        </a:spcBef>
        <a:buFont typeface="Arial" panose="020B0604020202020204" pitchFamily="34" charset="0"/>
        <a:buChar char="•"/>
        <a:defRPr sz="17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1pPr>
      <a:lvl2pPr marL="455148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2pPr>
      <a:lvl3pPr marL="910295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3pPr>
      <a:lvl4pPr marL="1365443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4pPr>
      <a:lvl5pPr marL="1820591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5pPr>
      <a:lvl6pPr marL="2275738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6pPr>
      <a:lvl7pPr marL="2730886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7pPr>
      <a:lvl8pPr marL="3186034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8pPr>
      <a:lvl9pPr marL="3641181" algn="l" defTabSz="910295" rtl="0" eaLnBrk="1" latinLnBrk="0" hangingPunct="1">
        <a:defRPr sz="17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slide" Target="slide14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" Target="slide1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" Target="slide14.xml"/><Relationship Id="rId5" Type="http://schemas.openxmlformats.org/officeDocument/2006/relationships/slideLayout" Target="../slideLayouts/slideLayout15.xml"/><Relationship Id="rId4" Type="http://schemas.openxmlformats.org/officeDocument/2006/relationships/tags" Target="../tags/tag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" Target="slide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slide" Target="slide1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slide" Target="slide14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2299722">
            <a:off x="7254144" y="4103379"/>
            <a:ext cx="1214787" cy="122021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 sz="1300"/>
          </a:p>
        </p:txBody>
      </p:sp>
      <p:sp>
        <p:nvSpPr>
          <p:cNvPr id="9" name="矩形 8"/>
          <p:cNvSpPr/>
          <p:nvPr/>
        </p:nvSpPr>
        <p:spPr>
          <a:xfrm rot="2299722">
            <a:off x="-2328944" y="881273"/>
            <a:ext cx="9669577" cy="7170455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 sz="1300"/>
          </a:p>
        </p:txBody>
      </p:sp>
      <p:sp>
        <p:nvSpPr>
          <p:cNvPr id="2" name="矩形 1"/>
          <p:cNvSpPr/>
          <p:nvPr/>
        </p:nvSpPr>
        <p:spPr>
          <a:xfrm>
            <a:off x="622925" y="3865232"/>
            <a:ext cx="8408597" cy="7814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48838" tIns="24419" rIns="48838" bIns="24419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</a:rPr>
              <a:t>基于因子分析法的农村地区幸福指数研究</a:t>
            </a:r>
            <a:endParaRPr lang="en-US" altLang="zh-CN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78238" y="4814372"/>
            <a:ext cx="6739015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78239" y="4893034"/>
            <a:ext cx="6736173" cy="972645"/>
          </a:xfrm>
          <a:prstGeom prst="rect">
            <a:avLst/>
          </a:prstGeom>
          <a:noFill/>
        </p:spPr>
        <p:txBody>
          <a:bodyPr wrap="square" lIns="0" tIns="24419" rIns="0" bIns="24419" rtlCol="0">
            <a:spAutoFit/>
          </a:bodyPr>
          <a:lstStyle/>
          <a:p>
            <a:pPr algn="ctr"/>
            <a:r>
              <a:rPr lang="zh-CN" altLang="en-US" sz="20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杨京</a:t>
            </a:r>
            <a:r>
              <a:rPr lang="zh-CN" altLang="en-US" sz="200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津 孙梦嫣 陈诺</a:t>
            </a:r>
            <a:endParaRPr lang="en-US" altLang="zh-CN" sz="200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en-US" altLang="zh-CN" sz="200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200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2017.12.25</a:t>
            </a:r>
            <a:endParaRPr lang="zh-CN" altLang="en-US" sz="2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8237" y="2368261"/>
            <a:ext cx="8717223" cy="168053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r>
              <a:rPr lang="zh-CN" altLang="en-US" sz="10600">
                <a:solidFill>
                  <a:srgbClr val="0F85F1"/>
                </a:solidFill>
                <a:latin typeface="Impact" panose="020B0806030902050204" pitchFamily="34" charset="0"/>
              </a:rPr>
              <a:t>你</a:t>
            </a:r>
            <a:r>
              <a:rPr lang="zh-CN" altLang="en-US" sz="10600" smtClean="0">
                <a:solidFill>
                  <a:srgbClr val="0F85F1"/>
                </a:solidFill>
                <a:latin typeface="Impact" panose="020B0806030902050204" pitchFamily="34" charset="0"/>
              </a:rPr>
              <a:t>幸福吗？</a:t>
            </a:r>
            <a:endParaRPr lang="zh-CN" altLang="en-US" sz="10600" dirty="0">
              <a:solidFill>
                <a:srgbClr val="0F85F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424655"/>
      </p:ext>
    </p:extLst>
  </p:cSld>
  <p:clrMapOvr>
    <a:masterClrMapping/>
  </p:clrMapOvr>
  <p:transition spd="slow" advTm="100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/>
          <p:nvPr/>
        </p:nvSpPr>
        <p:spPr>
          <a:xfrm>
            <a:off x="186612" y="1374716"/>
            <a:ext cx="5724286" cy="366530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en-US"/>
          </a:p>
        </p:txBody>
      </p:sp>
      <p:sp>
        <p:nvSpPr>
          <p:cNvPr id="17" name="Rectangle 3"/>
          <p:cNvSpPr/>
          <p:nvPr/>
        </p:nvSpPr>
        <p:spPr>
          <a:xfrm>
            <a:off x="5990253" y="1374716"/>
            <a:ext cx="5906278" cy="366530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en-US"/>
          </a:p>
        </p:txBody>
      </p:sp>
      <p:sp>
        <p:nvSpPr>
          <p:cNvPr id="20" name="TextBox 13"/>
          <p:cNvSpPr txBox="1"/>
          <p:nvPr/>
        </p:nvSpPr>
        <p:spPr>
          <a:xfrm>
            <a:off x="680935" y="281666"/>
            <a:ext cx="4622824" cy="78240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</a:t>
            </a:r>
            <a:r>
              <a:rPr lang="zh-CN" altLang="en-US" sz="36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3824" y="5286363"/>
            <a:ext cx="11292537" cy="734439"/>
          </a:xfrm>
          <a:prstGeom prst="rect">
            <a:avLst/>
          </a:prstGeom>
        </p:spPr>
        <p:txBody>
          <a:bodyPr wrap="square" lIns="48838" tIns="24419" rIns="48838" bIns="244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在该数据库中找到以下指标并导入到</a:t>
            </a:r>
            <a:r>
              <a:rPr lang="en-US" altLang="zh-CN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dirty="0" smtClean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dirty="0" err="1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：地区行全选并取消“全国”选项，时间列选</a:t>
            </a:r>
            <a:r>
              <a:rPr lang="en-US" altLang="zh-CN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dirty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2866" y="1745771"/>
            <a:ext cx="5443496" cy="2920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411600" y="2464737"/>
            <a:ext cx="5274310" cy="148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40295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/>
          <p:nvPr/>
        </p:nvSpPr>
        <p:spPr>
          <a:xfrm>
            <a:off x="186612" y="1374716"/>
            <a:ext cx="5724286" cy="366530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en-US"/>
          </a:p>
        </p:txBody>
      </p:sp>
      <p:sp>
        <p:nvSpPr>
          <p:cNvPr id="17" name="Rectangle 3"/>
          <p:cNvSpPr/>
          <p:nvPr/>
        </p:nvSpPr>
        <p:spPr>
          <a:xfrm>
            <a:off x="5990253" y="1374716"/>
            <a:ext cx="5906278" cy="366530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en-US"/>
          </a:p>
        </p:txBody>
      </p:sp>
      <p:sp>
        <p:nvSpPr>
          <p:cNvPr id="20" name="TextBox 13"/>
          <p:cNvSpPr txBox="1"/>
          <p:nvPr/>
        </p:nvSpPr>
        <p:spPr>
          <a:xfrm>
            <a:off x="680935" y="281666"/>
            <a:ext cx="4622824" cy="78240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</a:t>
            </a:r>
            <a:r>
              <a:rPr lang="zh-CN" altLang="en-US" sz="36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3825" y="5286363"/>
            <a:ext cx="5440964" cy="379598"/>
          </a:xfrm>
          <a:prstGeom prst="rect">
            <a:avLst/>
          </a:prstGeom>
        </p:spPr>
        <p:txBody>
          <a:bodyPr wrap="square" lIns="48838" tIns="24419" rIns="48838" bIns="244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调整行列数据位置，并生成表格</a:t>
            </a:r>
            <a:endParaRPr lang="en-US" altLang="zh-CN" dirty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232866" y="5286362"/>
            <a:ext cx="5443496" cy="379598"/>
          </a:xfrm>
          <a:prstGeom prst="rect">
            <a:avLst/>
          </a:prstGeom>
        </p:spPr>
        <p:txBody>
          <a:bodyPr wrap="square" lIns="48838" tIns="24419" rIns="48838" bIns="244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生成的表格效果如图所示</a:t>
            </a:r>
            <a:endParaRPr lang="en-US" altLang="zh-CN" dirty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3825" y="1747128"/>
            <a:ext cx="5440964" cy="2918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528" y="1646767"/>
            <a:ext cx="5818172" cy="3121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7440295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/>
          <p:nvPr/>
        </p:nvSpPr>
        <p:spPr>
          <a:xfrm>
            <a:off x="186612" y="1374716"/>
            <a:ext cx="5724286" cy="366530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en-US"/>
          </a:p>
        </p:txBody>
      </p:sp>
      <p:sp>
        <p:nvSpPr>
          <p:cNvPr id="17" name="Rectangle 3"/>
          <p:cNvSpPr/>
          <p:nvPr/>
        </p:nvSpPr>
        <p:spPr>
          <a:xfrm>
            <a:off x="5990253" y="1374716"/>
            <a:ext cx="5906278" cy="366530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en-US"/>
          </a:p>
        </p:txBody>
      </p:sp>
      <p:sp>
        <p:nvSpPr>
          <p:cNvPr id="20" name="TextBox 13"/>
          <p:cNvSpPr txBox="1"/>
          <p:nvPr/>
        </p:nvSpPr>
        <p:spPr>
          <a:xfrm>
            <a:off x="680935" y="281666"/>
            <a:ext cx="4622824" cy="880312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r>
              <a:rPr lang="zh-CN" altLang="en-US" sz="36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  <a:r>
              <a:rPr lang="zh-CN" altLang="en-US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25" y="1747075"/>
            <a:ext cx="5440964" cy="291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866" y="1745718"/>
            <a:ext cx="5443496" cy="292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383825" y="1745718"/>
            <a:ext cx="5444498" cy="2920207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5"/>
          <a:stretch>
            <a:fillRect/>
          </a:stretch>
        </p:blipFill>
        <p:spPr>
          <a:xfrm>
            <a:off x="6232866" y="1745718"/>
            <a:ext cx="5443496" cy="292020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86612" y="5286363"/>
            <a:ext cx="5724286" cy="769512"/>
          </a:xfrm>
          <a:prstGeom prst="rect">
            <a:avLst/>
          </a:prstGeom>
        </p:spPr>
        <p:txBody>
          <a:bodyPr wrap="square" lIns="48838" tIns="24419" rIns="48838" bIns="244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类似地，在图书馆数字资源中打开中国知网系列数据库</a:t>
            </a:r>
            <a:endParaRPr lang="en-US" altLang="zh-CN" dirty="0" smtClean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并选择高级检索</a:t>
            </a:r>
            <a:endParaRPr lang="en-US" altLang="zh-CN" dirty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32866" y="5286362"/>
            <a:ext cx="5443496" cy="769512"/>
          </a:xfrm>
          <a:prstGeom prst="rect">
            <a:avLst/>
          </a:prstGeom>
        </p:spPr>
        <p:txBody>
          <a:bodyPr wrap="square" lIns="48838" tIns="24419" rIns="48838" bIns="244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将幸福指数与因子分析在关键词或篇名中检索</a:t>
            </a:r>
            <a:endParaRPr lang="en-US" altLang="zh-CN" dirty="0" smtClean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为保证时效性，发表时间选取在</a:t>
            </a:r>
            <a:r>
              <a:rPr lang="en-US" altLang="zh-CN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年以后</a:t>
            </a:r>
            <a:endParaRPr lang="en-US" altLang="zh-CN" dirty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0732653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518488" y="3247645"/>
            <a:ext cx="510547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endParaRPr lang="en-US" altLang="zh-CN" sz="400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40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结果及建议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551349" y="5328115"/>
            <a:ext cx="2027118" cy="0"/>
          </a:xfrm>
          <a:prstGeom prst="line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组合 1"/>
          <p:cNvGrpSpPr/>
          <p:nvPr/>
        </p:nvGrpSpPr>
        <p:grpSpPr>
          <a:xfrm>
            <a:off x="-1351993" y="15240"/>
            <a:ext cx="6863916" cy="6827521"/>
            <a:chOff x="-2534987" y="-1"/>
            <a:chExt cx="12869842" cy="1280160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3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28" name="矩形 27"/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5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76600" y="3904634"/>
              <a:ext cx="4724400" cy="4589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306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15306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12" name="MH_Entry_1">
            <a:hlinkClick r:id="rId5" action="ppaction://hlinksldjump"/>
            <a:extLst>
              <a:ext uri="{FF2B5EF4-FFF2-40B4-BE49-F238E27FC236}">
                <a16:creationId xmlns="" xmlns:a16="http://schemas.microsoft.com/office/drawing/2014/main" id="{35A8E419-4EA9-40B8-86C1-157DC4905A9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329806" y="1679141"/>
            <a:ext cx="5105473" cy="60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540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实证</a:t>
            </a:r>
            <a:r>
              <a:rPr lang="zh-CN" altLang="en-US" sz="5400" smtClean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en-US" altLang="zh-CN" sz="5400">
              <a:solidFill>
                <a:srgbClr val="0F85F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720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7"/>
          <p:cNvSpPr/>
          <p:nvPr/>
        </p:nvSpPr>
        <p:spPr>
          <a:xfrm>
            <a:off x="1409613" y="1859328"/>
            <a:ext cx="1525911" cy="1525911"/>
          </a:xfrm>
          <a:prstGeom prst="ellipse">
            <a:avLst/>
          </a:prstGeom>
          <a:noFill/>
          <a:ln w="57150" cap="flat" cmpd="sng" algn="ctr">
            <a:solidFill>
              <a:srgbClr val="434F5A">
                <a:alpha val="16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r>
              <a:rPr lang="en-US" sz="384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30</a:t>
            </a:r>
            <a:r>
              <a:rPr lang="en-US" sz="96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%</a:t>
            </a:r>
          </a:p>
        </p:txBody>
      </p:sp>
      <p:sp>
        <p:nvSpPr>
          <p:cNvPr id="11" name="Arc 8"/>
          <p:cNvSpPr/>
          <p:nvPr/>
        </p:nvSpPr>
        <p:spPr>
          <a:xfrm>
            <a:off x="1409613" y="1859328"/>
            <a:ext cx="1525911" cy="1525911"/>
          </a:xfrm>
          <a:prstGeom prst="arc">
            <a:avLst>
              <a:gd name="adj1" fmla="val 16200000"/>
              <a:gd name="adj2" fmla="val 2020624"/>
            </a:avLst>
          </a:prstGeom>
          <a:noFill/>
          <a:ln w="123825" cap="rnd" cmpd="sng" algn="ctr">
            <a:solidFill>
              <a:srgbClr val="0F85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endParaRPr lang="en-US" sz="1854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409613" y="4170562"/>
            <a:ext cx="1525911" cy="1525911"/>
          </a:xfrm>
          <a:prstGeom prst="ellipse">
            <a:avLst/>
          </a:prstGeom>
          <a:noFill/>
          <a:ln w="57150" cap="flat" cmpd="sng" algn="ctr">
            <a:solidFill>
              <a:srgbClr val="434F5A">
                <a:alpha val="16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r>
              <a:rPr lang="en-US" sz="384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18</a:t>
            </a:r>
            <a:r>
              <a:rPr lang="en-US" sz="96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%</a:t>
            </a:r>
          </a:p>
        </p:txBody>
      </p:sp>
      <p:sp>
        <p:nvSpPr>
          <p:cNvPr id="13" name="Arc 12"/>
          <p:cNvSpPr/>
          <p:nvPr/>
        </p:nvSpPr>
        <p:spPr>
          <a:xfrm>
            <a:off x="1409613" y="4170562"/>
            <a:ext cx="1525911" cy="1525911"/>
          </a:xfrm>
          <a:prstGeom prst="arc">
            <a:avLst>
              <a:gd name="adj1" fmla="val 16200000"/>
              <a:gd name="adj2" fmla="val 20352925"/>
            </a:avLst>
          </a:prstGeom>
          <a:noFill/>
          <a:ln w="123825" cap="rnd" cmpd="sng" algn="ctr">
            <a:solidFill>
              <a:srgbClr val="0F85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endParaRPr lang="en-US" sz="1854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4" name="Oval 14"/>
          <p:cNvSpPr/>
          <p:nvPr/>
        </p:nvSpPr>
        <p:spPr>
          <a:xfrm>
            <a:off x="6549095" y="1859328"/>
            <a:ext cx="1525911" cy="1525911"/>
          </a:xfrm>
          <a:prstGeom prst="ellipse">
            <a:avLst/>
          </a:prstGeom>
          <a:noFill/>
          <a:ln w="57150" cap="flat" cmpd="sng" algn="ctr">
            <a:solidFill>
              <a:srgbClr val="434F5A">
                <a:alpha val="16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r>
              <a:rPr lang="en-US" sz="384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27</a:t>
            </a:r>
            <a:r>
              <a:rPr lang="en-US" sz="96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%</a:t>
            </a:r>
          </a:p>
        </p:txBody>
      </p:sp>
      <p:sp>
        <p:nvSpPr>
          <p:cNvPr id="15" name="Arc 15"/>
          <p:cNvSpPr/>
          <p:nvPr/>
        </p:nvSpPr>
        <p:spPr>
          <a:xfrm>
            <a:off x="6549095" y="1859328"/>
            <a:ext cx="1525911" cy="1525911"/>
          </a:xfrm>
          <a:prstGeom prst="arc">
            <a:avLst>
              <a:gd name="adj1" fmla="val 16200000"/>
              <a:gd name="adj2" fmla="val 858762"/>
            </a:avLst>
          </a:prstGeom>
          <a:noFill/>
          <a:ln w="123825" cap="rnd" cmpd="sng" algn="ctr">
            <a:solidFill>
              <a:srgbClr val="0F85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endParaRPr lang="en-US" sz="1854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6" name="Oval 17"/>
          <p:cNvSpPr/>
          <p:nvPr/>
        </p:nvSpPr>
        <p:spPr>
          <a:xfrm>
            <a:off x="6549095" y="4170562"/>
            <a:ext cx="1525911" cy="1525911"/>
          </a:xfrm>
          <a:prstGeom prst="ellipse">
            <a:avLst/>
          </a:prstGeom>
          <a:noFill/>
          <a:ln w="57150" cap="flat" cmpd="sng" algn="ctr">
            <a:solidFill>
              <a:srgbClr val="434F5A">
                <a:alpha val="16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r>
              <a:rPr lang="en-US" sz="384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12</a:t>
            </a:r>
            <a:r>
              <a:rPr lang="en-US" sz="96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%</a:t>
            </a:r>
          </a:p>
        </p:txBody>
      </p:sp>
      <p:sp>
        <p:nvSpPr>
          <p:cNvPr id="17" name="Arc 18"/>
          <p:cNvSpPr/>
          <p:nvPr/>
        </p:nvSpPr>
        <p:spPr>
          <a:xfrm>
            <a:off x="6549095" y="4170562"/>
            <a:ext cx="1525911" cy="1525911"/>
          </a:xfrm>
          <a:prstGeom prst="arc">
            <a:avLst>
              <a:gd name="adj1" fmla="val 16200000"/>
              <a:gd name="adj2" fmla="val 19084096"/>
            </a:avLst>
          </a:prstGeom>
          <a:noFill/>
          <a:ln w="123825" cap="rnd" cmpd="sng" algn="ctr">
            <a:solidFill>
              <a:srgbClr val="0F85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endParaRPr lang="en-US" sz="1854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680934" y="24186"/>
            <a:ext cx="6477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41755">
              <a:lnSpc>
                <a:spcPct val="150000"/>
              </a:lnSpc>
            </a:pPr>
            <a:r>
              <a:rPr lang="zh-CN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实证结果</a:t>
            </a:r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四个主要因子</a:t>
            </a:r>
            <a:endParaRPr lang="en-US" sz="3600" b="1" dirty="0">
              <a:solidFill>
                <a:srgbClr val="00A8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MH_Entry_1">
            <a:hlinkClick r:id="rId6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1671" y="2373687"/>
            <a:ext cx="3754423" cy="43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社会服务</a:t>
            </a:r>
          </a:p>
        </p:txBody>
      </p:sp>
      <p:sp>
        <p:nvSpPr>
          <p:cNvPr id="22" name="MH_Entry_1">
            <a:hlinkClick r:id="rId6" action="ppaction://hlinksldjump"/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279576" y="2345110"/>
            <a:ext cx="3754423" cy="43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生活水平</a:t>
            </a:r>
          </a:p>
        </p:txBody>
      </p:sp>
      <p:sp>
        <p:nvSpPr>
          <p:cNvPr id="24" name="MH_Entry_1">
            <a:hlinkClick r:id="rId6" action="ppaction://hlinksldjump"/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293864" y="4669901"/>
            <a:ext cx="3754423" cy="43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农村建设</a:t>
            </a:r>
          </a:p>
        </p:txBody>
      </p:sp>
      <p:sp>
        <p:nvSpPr>
          <p:cNvPr id="26" name="MH_Entry_1">
            <a:hlinkClick r:id="rId6" action="ppaction://hlinksldjump"/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082926" y="4669904"/>
            <a:ext cx="3754423" cy="43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经济实力</a:t>
            </a:r>
          </a:p>
        </p:txBody>
      </p:sp>
    </p:spTree>
    <p:extLst>
      <p:ext uri="{BB962C8B-B14F-4D97-AF65-F5344CB8AC3E}">
        <p14:creationId xmlns:p14="http://schemas.microsoft.com/office/powerpoint/2010/main" val="2380596031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/>
          <p:cNvSpPr txBox="1"/>
          <p:nvPr/>
        </p:nvSpPr>
        <p:spPr>
          <a:xfrm>
            <a:off x="680935" y="-32965"/>
            <a:ext cx="63770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41755">
              <a:lnSpc>
                <a:spcPct val="150000"/>
              </a:lnSpc>
            </a:pPr>
            <a:r>
              <a:rPr lang="zh-CN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实证结果</a:t>
            </a:r>
            <a:r>
              <a:rPr lang="en-US" altLang="zh-CN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——</a:t>
            </a:r>
            <a:r>
              <a:rPr lang="zh-CN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影响程度散点图</a:t>
            </a:r>
            <a:endParaRPr lang="en-US" sz="3600" b="1" dirty="0">
              <a:solidFill>
                <a:srgbClr val="00A8A7"/>
              </a:solidFill>
              <a:latin typeface="微软雅黑"/>
              <a:ea typeface="微软雅黑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27521" y="1690142"/>
            <a:ext cx="41452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243825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幸福感</a:t>
            </a:r>
            <a:r>
              <a:rPr lang="zh-CN" altLang="en-US" sz="2400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水平普遍偏低</a:t>
            </a:r>
            <a:endParaRPr lang="en-US" altLang="zh-CN" sz="2400" dirty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243825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社会服务：</a:t>
            </a:r>
            <a:endParaRPr lang="en-US" altLang="zh-CN" sz="2400" smtClean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243825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四川</a:t>
            </a:r>
            <a:r>
              <a:rPr lang="zh-CN" altLang="en-US" sz="2400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、湖南</a:t>
            </a:r>
            <a:r>
              <a:rPr lang="zh-CN" altLang="en-US" sz="240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河南</a:t>
            </a:r>
            <a:endParaRPr lang="en-US" altLang="zh-CN" sz="2400" dirty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defTabSz="243825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生活水平：</a:t>
            </a:r>
            <a:endParaRPr lang="en-US" altLang="zh-CN" sz="2400" smtClean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defTabSz="243825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40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北上</a:t>
            </a:r>
            <a:r>
              <a:rPr lang="zh-CN" altLang="en-US" sz="2400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广、天津、江苏、浙江</a:t>
            </a:r>
            <a:r>
              <a:rPr lang="zh-CN" altLang="en-US" sz="240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福建</a:t>
            </a:r>
            <a:endParaRPr lang="en-US" altLang="zh-CN" sz="2400" dirty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="" xmlns:a16="http://schemas.microsoft.com/office/drawing/2014/main" id="{371AEE15-57BE-432E-9FE2-23E11BD948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418109"/>
            <a:ext cx="5838825" cy="5144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2429773"/>
      </p:ext>
    </p:extLst>
  </p:cSld>
  <p:clrMapOvr>
    <a:masterClrMapping/>
  </p:clrMapOvr>
  <p:transition spd="slow" advClick="0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" name="图表 80"/>
          <p:cNvGraphicFramePr/>
          <p:nvPr>
            <p:extLst>
              <p:ext uri="{D42A27DB-BD31-4B8C-83A1-F6EECF244321}">
                <p14:modId xmlns:p14="http://schemas.microsoft.com/office/powerpoint/2010/main" val="4099670071"/>
              </p:ext>
            </p:extLst>
          </p:nvPr>
        </p:nvGraphicFramePr>
        <p:xfrm>
          <a:off x="6095999" y="1397820"/>
          <a:ext cx="6023429" cy="3795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4" y="1397820"/>
            <a:ext cx="6035675" cy="42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TextBox 13"/>
          <p:cNvSpPr txBox="1"/>
          <p:nvPr/>
        </p:nvSpPr>
        <p:spPr>
          <a:xfrm>
            <a:off x="680934" y="24186"/>
            <a:ext cx="6477103" cy="825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41755">
              <a:lnSpc>
                <a:spcPct val="150000"/>
              </a:lnSpc>
            </a:pPr>
            <a:r>
              <a:rPr lang="zh-CN" altLang="en-US" sz="36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实证</a:t>
            </a:r>
            <a:r>
              <a:rPr lang="zh-CN" altLang="en-US" sz="36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en-US" sz="3600" b="1" dirty="0">
              <a:solidFill>
                <a:srgbClr val="00A8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982964" y="6305475"/>
            <a:ext cx="402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/>
              <a:t>幸福指数排名地图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08676719"/>
      </p:ext>
    </p:extLst>
  </p:cSld>
  <p:clrMapOvr>
    <a:masterClrMapping/>
  </p:clrMapOvr>
  <p:transition spd="slow" advClick="0" advTm="400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48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400" fill="hold"/>
                                            <p:tgtEl>
                                              <p:spTgt spid="81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400" fill="hold"/>
                                            <p:tgtEl>
                                              <p:spTgt spid="81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48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400" fill="hold"/>
                                            <p:tgtEl>
                                              <p:spTgt spid="81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400" fill="hold"/>
                                            <p:tgtEl>
                                              <p:spTgt spid="81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81" grpId="0" uiExpand="1">
            <p:bldSub>
              <a:bldChart bld="series"/>
            </p:bldSub>
          </p:bldGraphic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400" fill="hold"/>
                                            <p:tgtEl>
                                              <p:spTgt spid="81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400" fill="hold"/>
                                            <p:tgtEl>
                                              <p:spTgt spid="81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400" fill="hold"/>
                                            <p:tgtEl>
                                              <p:spTgt spid="81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400" fill="hold"/>
                                            <p:tgtEl>
                                              <p:spTgt spid="81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Graphic spid="81" grpId="0" uiExpand="1">
            <p:bldSub>
              <a:bldChart bld="series"/>
            </p:bldSub>
          </p:bldGraphic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矩形 84"/>
          <p:cNvSpPr/>
          <p:nvPr/>
        </p:nvSpPr>
        <p:spPr>
          <a:xfrm>
            <a:off x="6957250" y="983465"/>
            <a:ext cx="439292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25">
              <a:lnSpc>
                <a:spcPct val="120000"/>
              </a:lnSpc>
            </a:pPr>
            <a:endParaRPr lang="en-US" altLang="zh-CN" sz="200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社会服务：四川</a:t>
            </a:r>
            <a:endParaRPr lang="en-US" altLang="zh-CN" sz="200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重视灾后经济</a:t>
            </a:r>
            <a:r>
              <a:rPr lang="zh-CN" altLang="en-US" sz="200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援建</a:t>
            </a: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endParaRPr lang="en-US" altLang="zh-CN" sz="200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社会保障制度完善</a:t>
            </a:r>
            <a:endParaRPr lang="en-US" altLang="zh-CN" sz="2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生活水平：上海</a:t>
            </a:r>
            <a:endParaRPr lang="en-US" altLang="zh-CN" sz="200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</a:t>
            </a:r>
            <a:r>
              <a:rPr lang="zh-CN" altLang="en-US" sz="200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</a:t>
            </a: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重心</a:t>
            </a:r>
            <a:endParaRPr lang="en-US" altLang="zh-CN" sz="2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经济实力：内蒙古</a:t>
            </a:r>
            <a:endParaRPr lang="en-US" altLang="zh-CN" sz="200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资源丰富</a:t>
            </a:r>
            <a:endParaRPr lang="en-US" altLang="zh-CN" sz="200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</a:t>
            </a:r>
            <a:r>
              <a:rPr lang="zh-CN" altLang="en-US" sz="200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水平</a:t>
            </a: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较高</a:t>
            </a:r>
            <a:endParaRPr lang="en-US" altLang="zh-CN" sz="200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人均</a:t>
            </a:r>
            <a:r>
              <a:rPr lang="en-US" altLang="zh-CN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GDP</a:t>
            </a: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名列前茅</a:t>
            </a:r>
            <a:endParaRPr lang="en-US" altLang="zh-CN" sz="2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农村建设：浙江</a:t>
            </a:r>
            <a:endParaRPr lang="en-US" altLang="zh-CN" sz="200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defTabSz="24382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大力</a:t>
            </a:r>
            <a:r>
              <a:rPr lang="zh-CN" altLang="en-US" sz="20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实施统筹城乡</a:t>
            </a:r>
            <a:r>
              <a:rPr lang="zh-CN" altLang="en-US" sz="200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</a:t>
            </a:r>
            <a:r>
              <a:rPr lang="zh-CN" altLang="en-US" sz="200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战略</a:t>
            </a:r>
            <a:endParaRPr lang="en-US" altLang="zh-CN" sz="2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13">
            <a:extLst>
              <a:ext uri="{FF2B5EF4-FFF2-40B4-BE49-F238E27FC236}">
                <a16:creationId xmlns="" xmlns:a16="http://schemas.microsoft.com/office/drawing/2014/main" id="{8452E011-16B3-4B08-B911-A163E12610FA}"/>
              </a:ext>
            </a:extLst>
          </p:cNvPr>
          <p:cNvSpPr txBox="1"/>
          <p:nvPr/>
        </p:nvSpPr>
        <p:spPr>
          <a:xfrm>
            <a:off x="680935" y="95626"/>
            <a:ext cx="4622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41755">
              <a:lnSpc>
                <a:spcPct val="150000"/>
              </a:lnSpc>
            </a:pPr>
            <a:r>
              <a:rPr lang="zh-CN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</a:rPr>
              <a:t>结果分析</a:t>
            </a:r>
            <a:endParaRPr lang="en-US" sz="3600" b="1" dirty="0">
              <a:solidFill>
                <a:srgbClr val="00A8A7"/>
              </a:solidFill>
              <a:latin typeface="微软雅黑"/>
              <a:ea typeface="微软雅黑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9686"/>
            <a:ext cx="6035675" cy="42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1982964" y="6305475"/>
            <a:ext cx="4025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mtClean="0"/>
              <a:t>幸福指数排名地图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919420"/>
      </p:ext>
    </p:extLst>
  </p:cSld>
  <p:clrMapOvr>
    <a:masterClrMapping/>
  </p:clrMapOvr>
  <p:transition spd="slow" advClick="0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7"/>
          <p:cNvSpPr/>
          <p:nvPr/>
        </p:nvSpPr>
        <p:spPr>
          <a:xfrm>
            <a:off x="680935" y="1859328"/>
            <a:ext cx="1525911" cy="1525911"/>
          </a:xfrm>
          <a:prstGeom prst="ellipse">
            <a:avLst/>
          </a:prstGeom>
          <a:noFill/>
          <a:ln w="57150" cap="flat" cmpd="sng" algn="ctr">
            <a:solidFill>
              <a:srgbClr val="434F5A">
                <a:alpha val="16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r>
              <a:rPr lang="zh-CN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建议</a:t>
            </a:r>
            <a:r>
              <a:rPr lang="en-US" altLang="zh-CN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1</a:t>
            </a:r>
            <a:endParaRPr lang="en-US" sz="600" kern="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sp>
        <p:nvSpPr>
          <p:cNvPr id="11" name="Arc 8"/>
          <p:cNvSpPr/>
          <p:nvPr/>
        </p:nvSpPr>
        <p:spPr>
          <a:xfrm>
            <a:off x="680935" y="1859328"/>
            <a:ext cx="1525911" cy="1525911"/>
          </a:xfrm>
          <a:prstGeom prst="arc">
            <a:avLst>
              <a:gd name="adj1" fmla="val 16200000"/>
              <a:gd name="adj2" fmla="val 16013222"/>
            </a:avLst>
          </a:prstGeom>
          <a:noFill/>
          <a:ln w="123825" cap="rnd" cmpd="sng" algn="ctr">
            <a:solidFill>
              <a:srgbClr val="0F85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endParaRPr lang="en-US" sz="1854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80935" y="4170562"/>
            <a:ext cx="1525911" cy="1525911"/>
          </a:xfrm>
          <a:prstGeom prst="ellipse">
            <a:avLst/>
          </a:prstGeom>
          <a:noFill/>
          <a:ln w="57150" cap="flat" cmpd="sng" algn="ctr">
            <a:solidFill>
              <a:srgbClr val="434F5A">
                <a:alpha val="16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r>
              <a:rPr lang="zh-CN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建议</a:t>
            </a:r>
            <a:r>
              <a:rPr lang="en-US" altLang="zh-CN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3</a:t>
            </a:r>
            <a:endParaRPr lang="en-US" altLang="zh-CN" sz="600" kern="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sp>
        <p:nvSpPr>
          <p:cNvPr id="13" name="Arc 12"/>
          <p:cNvSpPr/>
          <p:nvPr/>
        </p:nvSpPr>
        <p:spPr>
          <a:xfrm>
            <a:off x="680935" y="4170562"/>
            <a:ext cx="1525911" cy="1525911"/>
          </a:xfrm>
          <a:prstGeom prst="arc">
            <a:avLst>
              <a:gd name="adj1" fmla="val 16200000"/>
              <a:gd name="adj2" fmla="val 16039384"/>
            </a:avLst>
          </a:prstGeom>
          <a:noFill/>
          <a:ln w="123825" cap="rnd" cmpd="sng" algn="ctr">
            <a:solidFill>
              <a:srgbClr val="0F85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endParaRPr lang="en-US" sz="1854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4" name="Oval 14"/>
          <p:cNvSpPr/>
          <p:nvPr/>
        </p:nvSpPr>
        <p:spPr>
          <a:xfrm>
            <a:off x="6549095" y="1859328"/>
            <a:ext cx="1525911" cy="1525911"/>
          </a:xfrm>
          <a:prstGeom prst="ellipse">
            <a:avLst/>
          </a:prstGeom>
          <a:noFill/>
          <a:ln w="57150" cap="flat" cmpd="sng" algn="ctr">
            <a:solidFill>
              <a:srgbClr val="434F5A">
                <a:alpha val="16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r>
              <a:rPr lang="zh-CN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建议</a:t>
            </a:r>
            <a:r>
              <a:rPr lang="en-US" altLang="zh-CN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2</a:t>
            </a:r>
            <a:endParaRPr lang="en-US" sz="600" kern="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sp>
        <p:nvSpPr>
          <p:cNvPr id="15" name="Arc 15"/>
          <p:cNvSpPr/>
          <p:nvPr/>
        </p:nvSpPr>
        <p:spPr>
          <a:xfrm>
            <a:off x="6549095" y="1859328"/>
            <a:ext cx="1525911" cy="1525911"/>
          </a:xfrm>
          <a:prstGeom prst="arc">
            <a:avLst>
              <a:gd name="adj1" fmla="val 16200000"/>
              <a:gd name="adj2" fmla="val 16027000"/>
            </a:avLst>
          </a:prstGeom>
          <a:noFill/>
          <a:ln w="123825" cap="rnd" cmpd="sng" algn="ctr">
            <a:solidFill>
              <a:srgbClr val="0F85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endParaRPr lang="en-US" sz="1854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6" name="Oval 17"/>
          <p:cNvSpPr/>
          <p:nvPr/>
        </p:nvSpPr>
        <p:spPr>
          <a:xfrm>
            <a:off x="6549095" y="4170562"/>
            <a:ext cx="1525911" cy="1525911"/>
          </a:xfrm>
          <a:prstGeom prst="ellipse">
            <a:avLst/>
          </a:prstGeom>
          <a:noFill/>
          <a:ln w="57150" cap="flat" cmpd="sng" algn="ctr">
            <a:solidFill>
              <a:srgbClr val="434F5A">
                <a:alpha val="16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r>
              <a:rPr lang="zh-CN" altLang="en-US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建议</a:t>
            </a:r>
            <a:r>
              <a:rPr lang="en-US" altLang="zh-CN" sz="2400" b="1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4</a:t>
            </a:r>
            <a:endParaRPr lang="en-US" altLang="zh-CN" sz="600" kern="0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</p:txBody>
      </p:sp>
      <p:sp>
        <p:nvSpPr>
          <p:cNvPr id="17" name="Arc 18"/>
          <p:cNvSpPr/>
          <p:nvPr/>
        </p:nvSpPr>
        <p:spPr>
          <a:xfrm>
            <a:off x="6549095" y="4170562"/>
            <a:ext cx="1525911" cy="1525911"/>
          </a:xfrm>
          <a:prstGeom prst="arc">
            <a:avLst>
              <a:gd name="adj1" fmla="val 16200000"/>
              <a:gd name="adj2" fmla="val 16153797"/>
            </a:avLst>
          </a:prstGeom>
          <a:noFill/>
          <a:ln w="123825" cap="rnd" cmpd="sng" algn="ctr">
            <a:solidFill>
              <a:srgbClr val="0F85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1755">
              <a:defRPr/>
            </a:pPr>
            <a:endParaRPr lang="en-US" sz="1854" kern="0">
              <a:solidFill>
                <a:prstClr val="white"/>
              </a:solidFill>
              <a:latin typeface="Arial" panose="020B0604020202020204"/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680935" y="9902"/>
            <a:ext cx="4622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41755">
              <a:lnSpc>
                <a:spcPct val="150000"/>
              </a:lnSpc>
            </a:pPr>
            <a:r>
              <a:rPr lang="zh-CN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政策建议</a:t>
            </a:r>
            <a:endParaRPr lang="en-US" sz="3600" b="1" dirty="0">
              <a:solidFill>
                <a:srgbClr val="00A8A7"/>
              </a:solidFill>
              <a:latin typeface="+mj-ea"/>
              <a:ea typeface="+mj-ea"/>
            </a:endParaRPr>
          </a:p>
        </p:txBody>
      </p:sp>
      <p:sp>
        <p:nvSpPr>
          <p:cNvPr id="20" name="MH_Entry_1">
            <a:hlinkClick r:id="rId6" action="ppaction://hlinksldjump"/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27305" y="1730736"/>
            <a:ext cx="3754423" cy="174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重视农村经济</a:t>
            </a:r>
            <a:endParaRPr lang="en-US" altLang="zh-CN" sz="240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进一步强调惠农</a:t>
            </a:r>
            <a:r>
              <a:rPr lang="zh-CN" alt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政策</a:t>
            </a:r>
            <a:endParaRPr lang="zh-CN" altLang="en-US" sz="240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MH_Entry_1">
            <a:hlinkClick r:id="rId6" action="ppaction://hlinksldjump"/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222424" y="1787887"/>
            <a:ext cx="3754423" cy="152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加大对西部地区人力与物质的投入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MH_Entry_1">
            <a:hlinkClick r:id="rId6" action="ppaction://hlinksldjump"/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222424" y="3926945"/>
            <a:ext cx="3754423" cy="1988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推动农村教育、文化、医疗发展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MH_Entry_1">
            <a:hlinkClick r:id="rId6" action="ppaction://hlinksldjump"/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382840" y="4266185"/>
            <a:ext cx="3754423" cy="1356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重视社会服务</a:t>
            </a: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建设</a:t>
            </a:r>
            <a:endParaRPr lang="en-US" altLang="zh-CN" sz="240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积极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完善</a:t>
            </a:r>
            <a:r>
              <a: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社会保障</a:t>
            </a:r>
            <a:r>
              <a:rPr lang="zh-CN" altLang="en-US" sz="240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体系</a:t>
            </a:r>
            <a:endParaRPr lang="en-US" altLang="zh-CN" sz="2400" smtClean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0962981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3054131">
            <a:off x="3278538" y="3645874"/>
            <a:ext cx="2347430" cy="2336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 sz="1300"/>
          </a:p>
        </p:txBody>
      </p:sp>
      <p:sp>
        <p:nvSpPr>
          <p:cNvPr id="9" name="矩形 8"/>
          <p:cNvSpPr/>
          <p:nvPr/>
        </p:nvSpPr>
        <p:spPr>
          <a:xfrm rot="19300278" flipH="1">
            <a:off x="4828940" y="881273"/>
            <a:ext cx="9669577" cy="7170455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 sz="1300"/>
          </a:p>
        </p:txBody>
      </p:sp>
      <p:sp>
        <p:nvSpPr>
          <p:cNvPr id="2" name="矩形 1"/>
          <p:cNvSpPr/>
          <p:nvPr/>
        </p:nvSpPr>
        <p:spPr>
          <a:xfrm>
            <a:off x="5102662" y="3815885"/>
            <a:ext cx="6739017" cy="10418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48838" tIns="24419" rIns="48838" bIns="24419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4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</a:rPr>
              <a:t>THANKS FOR </a:t>
            </a:r>
            <a:r>
              <a:rPr lang="en-US" altLang="zh-CN" sz="4300" dirty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</a:rPr>
              <a:t>WATCHING</a:t>
            </a:r>
            <a:endParaRPr lang="en-US" altLang="zh-CN" sz="4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102664" y="4814372"/>
            <a:ext cx="6739015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105506" y="4893034"/>
            <a:ext cx="6736173" cy="310925"/>
          </a:xfrm>
          <a:prstGeom prst="rect">
            <a:avLst/>
          </a:prstGeom>
          <a:noFill/>
        </p:spPr>
        <p:txBody>
          <a:bodyPr wrap="square" lIns="0" tIns="24419" rIns="0" bIns="24419" rtlCol="0">
            <a:spAutoFit/>
          </a:bodyPr>
          <a:lstStyle/>
          <a:p>
            <a:pPr algn="r"/>
            <a:r>
              <a:rPr lang="zh-CN" altLang="en-US" sz="170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杨京津 孙梦嫣 陈诺</a:t>
            </a:r>
            <a:endParaRPr lang="zh-CN" altLang="en-US" sz="17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04934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008" y="2011541"/>
            <a:ext cx="6030504" cy="3659728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6726513" y="1309031"/>
            <a:ext cx="5033487" cy="1083940"/>
            <a:chOff x="11849084" y="2743200"/>
            <a:chExt cx="9437788" cy="2023354"/>
          </a:xfrm>
        </p:grpSpPr>
        <p:grpSp>
          <p:nvGrpSpPr>
            <p:cNvPr id="3" name="组合 2"/>
            <p:cNvGrpSpPr/>
            <p:nvPr/>
          </p:nvGrpSpPr>
          <p:grpSpPr>
            <a:xfrm>
              <a:off x="11849084" y="2743200"/>
              <a:ext cx="2023354" cy="2023354"/>
              <a:chOff x="11849084" y="2743200"/>
              <a:chExt cx="2023354" cy="2023354"/>
            </a:xfrm>
          </p:grpSpPr>
          <p:sp>
            <p:nvSpPr>
              <p:cNvPr id="7" name="Oval 3"/>
              <p:cNvSpPr/>
              <p:nvPr/>
            </p:nvSpPr>
            <p:spPr>
              <a:xfrm>
                <a:off x="11956089" y="2850205"/>
                <a:ext cx="1809345" cy="1809345"/>
              </a:xfrm>
              <a:prstGeom prst="ellipse">
                <a:avLst/>
              </a:prstGeom>
              <a:solidFill>
                <a:schemeClr val="bg2">
                  <a:lumMod val="90000"/>
                  <a:alpha val="30000"/>
                </a:schemeClr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4"/>
              <p:cNvSpPr/>
              <p:nvPr/>
            </p:nvSpPr>
            <p:spPr>
              <a:xfrm>
                <a:off x="11849084" y="2743200"/>
                <a:ext cx="2023354" cy="2023354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Shape 2412"/>
              <p:cNvSpPr/>
              <p:nvPr/>
            </p:nvSpPr>
            <p:spPr>
              <a:xfrm>
                <a:off x="12612212" y="3506341"/>
                <a:ext cx="497097" cy="4970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8836"/>
                    </a:moveTo>
                    <a:lnTo>
                      <a:pt x="982" y="8836"/>
                    </a:lnTo>
                    <a:lnTo>
                      <a:pt x="982" y="6873"/>
                    </a:lnTo>
                    <a:lnTo>
                      <a:pt x="20618" y="6873"/>
                    </a:lnTo>
                    <a:cubicBezTo>
                      <a:pt x="20618" y="6873"/>
                      <a:pt x="20618" y="8836"/>
                      <a:pt x="20618" y="8836"/>
                    </a:cubicBezTo>
                    <a:close/>
                    <a:moveTo>
                      <a:pt x="18655" y="20618"/>
                    </a:moveTo>
                    <a:lnTo>
                      <a:pt x="2945" y="20618"/>
                    </a:lnTo>
                    <a:lnTo>
                      <a:pt x="2945" y="9818"/>
                    </a:lnTo>
                    <a:lnTo>
                      <a:pt x="18655" y="9818"/>
                    </a:lnTo>
                    <a:cubicBezTo>
                      <a:pt x="18655" y="9818"/>
                      <a:pt x="18655" y="20618"/>
                      <a:pt x="18655" y="20618"/>
                    </a:cubicBezTo>
                    <a:close/>
                    <a:moveTo>
                      <a:pt x="3927" y="982"/>
                    </a:moveTo>
                    <a:lnTo>
                      <a:pt x="11782" y="982"/>
                    </a:lnTo>
                    <a:lnTo>
                      <a:pt x="11782" y="3436"/>
                    </a:lnTo>
                    <a:cubicBezTo>
                      <a:pt x="11782" y="3708"/>
                      <a:pt x="12002" y="3927"/>
                      <a:pt x="12273" y="3927"/>
                    </a:cubicBezTo>
                    <a:lnTo>
                      <a:pt x="14727" y="3927"/>
                    </a:lnTo>
                    <a:lnTo>
                      <a:pt x="14727" y="5891"/>
                    </a:lnTo>
                    <a:lnTo>
                      <a:pt x="3927" y="5891"/>
                    </a:lnTo>
                    <a:cubicBezTo>
                      <a:pt x="3927" y="5891"/>
                      <a:pt x="3927" y="982"/>
                      <a:pt x="3927" y="982"/>
                    </a:cubicBezTo>
                    <a:close/>
                    <a:moveTo>
                      <a:pt x="12764" y="1473"/>
                    </a:moveTo>
                    <a:lnTo>
                      <a:pt x="14236" y="2945"/>
                    </a:lnTo>
                    <a:lnTo>
                      <a:pt x="12764" y="2945"/>
                    </a:lnTo>
                    <a:cubicBezTo>
                      <a:pt x="12764" y="2945"/>
                      <a:pt x="12764" y="1473"/>
                      <a:pt x="12764" y="1473"/>
                    </a:cubicBezTo>
                    <a:close/>
                    <a:moveTo>
                      <a:pt x="17673" y="1964"/>
                    </a:moveTo>
                    <a:lnTo>
                      <a:pt x="17673" y="5891"/>
                    </a:lnTo>
                    <a:lnTo>
                      <a:pt x="15709" y="5891"/>
                    </a:lnTo>
                    <a:lnTo>
                      <a:pt x="15709" y="2945"/>
                    </a:lnTo>
                    <a:lnTo>
                      <a:pt x="14727" y="1964"/>
                    </a:lnTo>
                    <a:cubicBezTo>
                      <a:pt x="14727" y="1964"/>
                      <a:pt x="17673" y="1964"/>
                      <a:pt x="17673" y="1964"/>
                    </a:cubicBezTo>
                    <a:close/>
                    <a:moveTo>
                      <a:pt x="20618" y="5891"/>
                    </a:moveTo>
                    <a:lnTo>
                      <a:pt x="18655" y="5891"/>
                    </a:lnTo>
                    <a:lnTo>
                      <a:pt x="18655" y="1964"/>
                    </a:lnTo>
                    <a:cubicBezTo>
                      <a:pt x="18655" y="1422"/>
                      <a:pt x="18215" y="982"/>
                      <a:pt x="17673" y="982"/>
                    </a:cubicBezTo>
                    <a:lnTo>
                      <a:pt x="13745" y="982"/>
                    </a:lnTo>
                    <a:lnTo>
                      <a:pt x="12764" y="0"/>
                    </a:lnTo>
                    <a:lnTo>
                      <a:pt x="3927" y="0"/>
                    </a:lnTo>
                    <a:cubicBezTo>
                      <a:pt x="3385" y="0"/>
                      <a:pt x="2945" y="440"/>
                      <a:pt x="2945" y="982"/>
                    </a:cubicBezTo>
                    <a:lnTo>
                      <a:pt x="2945" y="5891"/>
                    </a:lnTo>
                    <a:lnTo>
                      <a:pt x="982" y="5891"/>
                    </a:lnTo>
                    <a:cubicBezTo>
                      <a:pt x="440" y="5891"/>
                      <a:pt x="0" y="6331"/>
                      <a:pt x="0" y="6873"/>
                    </a:cubicBezTo>
                    <a:lnTo>
                      <a:pt x="0" y="8836"/>
                    </a:lnTo>
                    <a:cubicBezTo>
                      <a:pt x="0" y="9379"/>
                      <a:pt x="440" y="9818"/>
                      <a:pt x="982" y="9818"/>
                    </a:cubicBezTo>
                    <a:lnTo>
                      <a:pt x="1964" y="9818"/>
                    </a:lnTo>
                    <a:lnTo>
                      <a:pt x="1964" y="20618"/>
                    </a:lnTo>
                    <a:cubicBezTo>
                      <a:pt x="1964" y="21160"/>
                      <a:pt x="2403" y="21600"/>
                      <a:pt x="2945" y="21600"/>
                    </a:cubicBezTo>
                    <a:lnTo>
                      <a:pt x="18655" y="21600"/>
                    </a:lnTo>
                    <a:cubicBezTo>
                      <a:pt x="19197" y="21600"/>
                      <a:pt x="19636" y="21160"/>
                      <a:pt x="19636" y="20618"/>
                    </a:cubicBezTo>
                    <a:lnTo>
                      <a:pt x="19636" y="9818"/>
                    </a:lnTo>
                    <a:lnTo>
                      <a:pt x="20618" y="9818"/>
                    </a:lnTo>
                    <a:cubicBezTo>
                      <a:pt x="21160" y="9818"/>
                      <a:pt x="21600" y="9379"/>
                      <a:pt x="21600" y="8836"/>
                    </a:cubicBezTo>
                    <a:lnTo>
                      <a:pt x="21600" y="6873"/>
                    </a:lnTo>
                    <a:cubicBezTo>
                      <a:pt x="21600" y="6331"/>
                      <a:pt x="21160" y="5891"/>
                      <a:pt x="20618" y="5891"/>
                    </a:cubicBezTo>
                    <a:moveTo>
                      <a:pt x="7855" y="12763"/>
                    </a:moveTo>
                    <a:lnTo>
                      <a:pt x="13745" y="12763"/>
                    </a:lnTo>
                    <a:lnTo>
                      <a:pt x="13745" y="13745"/>
                    </a:lnTo>
                    <a:lnTo>
                      <a:pt x="7855" y="13745"/>
                    </a:lnTo>
                    <a:cubicBezTo>
                      <a:pt x="7855" y="13745"/>
                      <a:pt x="7855" y="12763"/>
                      <a:pt x="7855" y="12763"/>
                    </a:cubicBezTo>
                    <a:close/>
                    <a:moveTo>
                      <a:pt x="7855" y="14727"/>
                    </a:moveTo>
                    <a:lnTo>
                      <a:pt x="13745" y="14727"/>
                    </a:lnTo>
                    <a:cubicBezTo>
                      <a:pt x="14287" y="14727"/>
                      <a:pt x="14727" y="14287"/>
                      <a:pt x="14727" y="13745"/>
                    </a:cubicBezTo>
                    <a:lnTo>
                      <a:pt x="14727" y="12763"/>
                    </a:lnTo>
                    <a:cubicBezTo>
                      <a:pt x="14727" y="12221"/>
                      <a:pt x="14287" y="11782"/>
                      <a:pt x="13745" y="11782"/>
                    </a:cubicBezTo>
                    <a:lnTo>
                      <a:pt x="7855" y="11782"/>
                    </a:lnTo>
                    <a:cubicBezTo>
                      <a:pt x="7313" y="11782"/>
                      <a:pt x="6873" y="12221"/>
                      <a:pt x="6873" y="12763"/>
                    </a:cubicBezTo>
                    <a:lnTo>
                      <a:pt x="6873" y="13745"/>
                    </a:lnTo>
                    <a:cubicBezTo>
                      <a:pt x="6873" y="14287"/>
                      <a:pt x="7313" y="14727"/>
                      <a:pt x="7855" y="14727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>
                <a:miter lim="400000"/>
              </a:ln>
            </p:spPr>
            <p:txBody>
              <a:bodyPr lIns="36576" tIns="36576" rIns="36576" bIns="36576" anchor="ctr"/>
              <a:lstStyle/>
              <a:p>
                <a:pPr algn="ctr" defTabSz="23441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latin typeface="Arial"/>
                  <a:ea typeface="Arial"/>
                  <a:cs typeface="Arial"/>
                </a:endParaRPr>
              </a:p>
            </p:txBody>
          </p:sp>
        </p:grpSp>
        <p:sp>
          <p:nvSpPr>
            <p:cNvPr id="16" name="MH_Entry_1">
              <a:hlinkClick r:id="rId6" action="ppaction://hlinksldjump"/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3979442" y="3184403"/>
              <a:ext cx="7307430" cy="114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7200" tIns="0" rIns="0" bIns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36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研究概况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783582" y="2928420"/>
            <a:ext cx="5033487" cy="1083940"/>
            <a:chOff x="11849084" y="5725833"/>
            <a:chExt cx="9437788" cy="2023354"/>
          </a:xfrm>
        </p:grpSpPr>
        <p:grpSp>
          <p:nvGrpSpPr>
            <p:cNvPr id="24" name="组合 23"/>
            <p:cNvGrpSpPr/>
            <p:nvPr/>
          </p:nvGrpSpPr>
          <p:grpSpPr>
            <a:xfrm>
              <a:off x="11849084" y="5725833"/>
              <a:ext cx="2023354" cy="2023354"/>
              <a:chOff x="11849084" y="5725833"/>
              <a:chExt cx="2023354" cy="2023354"/>
            </a:xfrm>
          </p:grpSpPr>
          <p:sp>
            <p:nvSpPr>
              <p:cNvPr id="9" name="Oval 6"/>
              <p:cNvSpPr/>
              <p:nvPr/>
            </p:nvSpPr>
            <p:spPr>
              <a:xfrm>
                <a:off x="11956089" y="5832838"/>
                <a:ext cx="1809345" cy="1809345"/>
              </a:xfrm>
              <a:prstGeom prst="ellipse">
                <a:avLst/>
              </a:prstGeom>
              <a:solidFill>
                <a:schemeClr val="bg2">
                  <a:lumMod val="90000"/>
                  <a:alpha val="30000"/>
                </a:schemeClr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7"/>
              <p:cNvSpPr/>
              <p:nvPr/>
            </p:nvSpPr>
            <p:spPr>
              <a:xfrm>
                <a:off x="11849084" y="5725833"/>
                <a:ext cx="2023354" cy="2023354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Shape 2423"/>
              <p:cNvSpPr/>
              <p:nvPr/>
            </p:nvSpPr>
            <p:spPr>
              <a:xfrm>
                <a:off x="12612212" y="6488980"/>
                <a:ext cx="497097" cy="497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445" y="15886"/>
                    </a:moveTo>
                    <a:lnTo>
                      <a:pt x="10478" y="18984"/>
                    </a:lnTo>
                    <a:lnTo>
                      <a:pt x="7944" y="17126"/>
                    </a:lnTo>
                    <a:lnTo>
                      <a:pt x="7364" y="16700"/>
                    </a:lnTo>
                    <a:lnTo>
                      <a:pt x="6783" y="17126"/>
                    </a:lnTo>
                    <a:lnTo>
                      <a:pt x="4249" y="18984"/>
                    </a:lnTo>
                    <a:lnTo>
                      <a:pt x="5283" y="15886"/>
                    </a:lnTo>
                    <a:lnTo>
                      <a:pt x="5505" y="15220"/>
                    </a:lnTo>
                    <a:lnTo>
                      <a:pt x="4946" y="14794"/>
                    </a:lnTo>
                    <a:lnTo>
                      <a:pt x="2908" y="13240"/>
                    </a:lnTo>
                    <a:lnTo>
                      <a:pt x="6037" y="13240"/>
                    </a:lnTo>
                    <a:lnTo>
                      <a:pt x="6275" y="12602"/>
                    </a:lnTo>
                    <a:lnTo>
                      <a:pt x="7364" y="9683"/>
                    </a:lnTo>
                    <a:lnTo>
                      <a:pt x="8452" y="12602"/>
                    </a:lnTo>
                    <a:lnTo>
                      <a:pt x="8690" y="13240"/>
                    </a:lnTo>
                    <a:lnTo>
                      <a:pt x="11820" y="13240"/>
                    </a:lnTo>
                    <a:lnTo>
                      <a:pt x="9781" y="14794"/>
                    </a:lnTo>
                    <a:lnTo>
                      <a:pt x="9223" y="15220"/>
                    </a:lnTo>
                    <a:cubicBezTo>
                      <a:pt x="9223" y="15220"/>
                      <a:pt x="9445" y="15886"/>
                      <a:pt x="9445" y="15886"/>
                    </a:cubicBezTo>
                    <a:close/>
                    <a:moveTo>
                      <a:pt x="9372" y="12259"/>
                    </a:moveTo>
                    <a:lnTo>
                      <a:pt x="7364" y="6873"/>
                    </a:lnTo>
                    <a:lnTo>
                      <a:pt x="5355" y="12259"/>
                    </a:lnTo>
                    <a:lnTo>
                      <a:pt x="0" y="12259"/>
                    </a:lnTo>
                    <a:lnTo>
                      <a:pt x="4351" y="15575"/>
                    </a:lnTo>
                    <a:lnTo>
                      <a:pt x="2343" y="21600"/>
                    </a:lnTo>
                    <a:lnTo>
                      <a:pt x="7364" y="17918"/>
                    </a:lnTo>
                    <a:lnTo>
                      <a:pt x="12384" y="21600"/>
                    </a:lnTo>
                    <a:lnTo>
                      <a:pt x="10376" y="15575"/>
                    </a:lnTo>
                    <a:lnTo>
                      <a:pt x="14727" y="12259"/>
                    </a:lnTo>
                    <a:cubicBezTo>
                      <a:pt x="14727" y="12259"/>
                      <a:pt x="9372" y="12259"/>
                      <a:pt x="9372" y="12259"/>
                    </a:cubicBezTo>
                    <a:close/>
                    <a:moveTo>
                      <a:pt x="16781" y="7308"/>
                    </a:moveTo>
                    <a:lnTo>
                      <a:pt x="16200" y="6883"/>
                    </a:lnTo>
                    <a:lnTo>
                      <a:pt x="15619" y="7308"/>
                    </a:lnTo>
                    <a:lnTo>
                      <a:pt x="14426" y="8184"/>
                    </a:lnTo>
                    <a:lnTo>
                      <a:pt x="14922" y="6693"/>
                    </a:lnTo>
                    <a:lnTo>
                      <a:pt x="15143" y="6031"/>
                    </a:lnTo>
                    <a:lnTo>
                      <a:pt x="14590" y="5605"/>
                    </a:lnTo>
                    <a:lnTo>
                      <a:pt x="13682" y="4905"/>
                    </a:lnTo>
                    <a:lnTo>
                      <a:pt x="15408" y="4905"/>
                    </a:lnTo>
                    <a:lnTo>
                      <a:pt x="15647" y="4267"/>
                    </a:lnTo>
                    <a:lnTo>
                      <a:pt x="16200" y="2793"/>
                    </a:lnTo>
                    <a:lnTo>
                      <a:pt x="16754" y="4267"/>
                    </a:lnTo>
                    <a:lnTo>
                      <a:pt x="16992" y="4905"/>
                    </a:lnTo>
                    <a:lnTo>
                      <a:pt x="18718" y="4905"/>
                    </a:lnTo>
                    <a:lnTo>
                      <a:pt x="17810" y="5605"/>
                    </a:lnTo>
                    <a:lnTo>
                      <a:pt x="17257" y="6031"/>
                    </a:lnTo>
                    <a:lnTo>
                      <a:pt x="17478" y="6693"/>
                    </a:lnTo>
                    <a:lnTo>
                      <a:pt x="17975" y="8184"/>
                    </a:lnTo>
                    <a:cubicBezTo>
                      <a:pt x="17975" y="8184"/>
                      <a:pt x="16781" y="7308"/>
                      <a:pt x="16781" y="7308"/>
                    </a:cubicBezTo>
                    <a:close/>
                    <a:moveTo>
                      <a:pt x="21600" y="3922"/>
                    </a:moveTo>
                    <a:lnTo>
                      <a:pt x="17673" y="3922"/>
                    </a:lnTo>
                    <a:lnTo>
                      <a:pt x="16200" y="0"/>
                    </a:lnTo>
                    <a:lnTo>
                      <a:pt x="14727" y="3922"/>
                    </a:lnTo>
                    <a:lnTo>
                      <a:pt x="10800" y="3922"/>
                    </a:lnTo>
                    <a:lnTo>
                      <a:pt x="13991" y="6382"/>
                    </a:lnTo>
                    <a:lnTo>
                      <a:pt x="12518" y="10800"/>
                    </a:lnTo>
                    <a:lnTo>
                      <a:pt x="16200" y="8100"/>
                    </a:lnTo>
                    <a:lnTo>
                      <a:pt x="19882" y="10800"/>
                    </a:lnTo>
                    <a:lnTo>
                      <a:pt x="18409" y="6382"/>
                    </a:lnTo>
                    <a:cubicBezTo>
                      <a:pt x="18409" y="6382"/>
                      <a:pt x="21600" y="3922"/>
                      <a:pt x="21600" y="392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>
                <a:miter lim="400000"/>
              </a:ln>
            </p:spPr>
            <p:txBody>
              <a:bodyPr lIns="36576" tIns="36576" rIns="36576" bIns="36576" anchor="ctr"/>
              <a:lstStyle/>
              <a:p>
                <a:pPr algn="ctr" defTabSz="23441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latin typeface="Arial"/>
                  <a:ea typeface="Arial"/>
                  <a:cs typeface="Arial"/>
                </a:endParaRPr>
              </a:p>
            </p:txBody>
          </p:sp>
        </p:grpSp>
        <p:sp>
          <p:nvSpPr>
            <p:cNvPr id="18" name="MH_Entry_1">
              <a:hlinkClick r:id="rId6" action="ppaction://hlinksldjump"/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3979442" y="6167036"/>
              <a:ext cx="7307430" cy="114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7200" tIns="0" rIns="0" bIns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36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数据查找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753567" y="4587329"/>
            <a:ext cx="5033487" cy="1083940"/>
            <a:chOff x="11849084" y="8707362"/>
            <a:chExt cx="9437788" cy="2023354"/>
          </a:xfrm>
        </p:grpSpPr>
        <p:grpSp>
          <p:nvGrpSpPr>
            <p:cNvPr id="25" name="组合 24"/>
            <p:cNvGrpSpPr/>
            <p:nvPr/>
          </p:nvGrpSpPr>
          <p:grpSpPr>
            <a:xfrm>
              <a:off x="11849084" y="8707362"/>
              <a:ext cx="2023354" cy="2023354"/>
              <a:chOff x="11849084" y="8707362"/>
              <a:chExt cx="2023354" cy="2023354"/>
            </a:xfrm>
          </p:grpSpPr>
          <p:sp>
            <p:nvSpPr>
              <p:cNvPr id="11" name="Oval 8"/>
              <p:cNvSpPr/>
              <p:nvPr/>
            </p:nvSpPr>
            <p:spPr>
              <a:xfrm>
                <a:off x="11956089" y="8814367"/>
                <a:ext cx="1809345" cy="1809345"/>
              </a:xfrm>
              <a:prstGeom prst="ellipse">
                <a:avLst/>
              </a:prstGeom>
              <a:solidFill>
                <a:schemeClr val="bg2">
                  <a:lumMod val="90000"/>
                  <a:alpha val="30000"/>
                </a:schemeClr>
              </a:solidFill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9"/>
              <p:cNvSpPr/>
              <p:nvPr/>
            </p:nvSpPr>
            <p:spPr>
              <a:xfrm>
                <a:off x="11849084" y="8707362"/>
                <a:ext cx="2023354" cy="2023354"/>
              </a:xfrm>
              <a:prstGeom prst="ellipse">
                <a:avLst/>
              </a:prstGeom>
              <a:noFill/>
              <a:ln w="3175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Shape 2405"/>
              <p:cNvSpPr/>
              <p:nvPr/>
            </p:nvSpPr>
            <p:spPr>
              <a:xfrm>
                <a:off x="12612212" y="9470509"/>
                <a:ext cx="497097" cy="497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19636"/>
                    </a:moveTo>
                    <a:cubicBezTo>
                      <a:pt x="20618" y="20179"/>
                      <a:pt x="20178" y="20619"/>
                      <a:pt x="19636" y="20619"/>
                    </a:cubicBezTo>
                    <a:lnTo>
                      <a:pt x="1964" y="20619"/>
                    </a:lnTo>
                    <a:cubicBezTo>
                      <a:pt x="1421" y="20619"/>
                      <a:pt x="982" y="20179"/>
                      <a:pt x="982" y="19636"/>
                    </a:cubicBezTo>
                    <a:lnTo>
                      <a:pt x="982" y="1964"/>
                    </a:lnTo>
                    <a:cubicBezTo>
                      <a:pt x="982" y="1422"/>
                      <a:pt x="1421" y="982"/>
                      <a:pt x="1964" y="982"/>
                    </a:cubicBezTo>
                    <a:lnTo>
                      <a:pt x="19636" y="982"/>
                    </a:lnTo>
                    <a:cubicBezTo>
                      <a:pt x="20178" y="982"/>
                      <a:pt x="20618" y="1422"/>
                      <a:pt x="20618" y="1964"/>
                    </a:cubicBezTo>
                    <a:cubicBezTo>
                      <a:pt x="20618" y="1964"/>
                      <a:pt x="20618" y="19636"/>
                      <a:pt x="20618" y="19636"/>
                    </a:cubicBezTo>
                    <a:close/>
                    <a:moveTo>
                      <a:pt x="19636" y="0"/>
                    </a:moveTo>
                    <a:lnTo>
                      <a:pt x="1964" y="0"/>
                    </a:lnTo>
                    <a:cubicBezTo>
                      <a:pt x="879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879" y="21600"/>
                      <a:pt x="1964" y="21600"/>
                    </a:cubicBezTo>
                    <a:lnTo>
                      <a:pt x="19636" y="21600"/>
                    </a:lnTo>
                    <a:cubicBezTo>
                      <a:pt x="20721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20721" y="0"/>
                      <a:pt x="19636" y="0"/>
                    </a:cubicBezTo>
                    <a:moveTo>
                      <a:pt x="4294" y="17673"/>
                    </a:moveTo>
                    <a:lnTo>
                      <a:pt x="8376" y="10732"/>
                    </a:lnTo>
                    <a:lnTo>
                      <a:pt x="10838" y="14425"/>
                    </a:lnTo>
                    <a:cubicBezTo>
                      <a:pt x="10862" y="14484"/>
                      <a:pt x="10898" y="14536"/>
                      <a:pt x="10942" y="14581"/>
                    </a:cubicBezTo>
                    <a:lnTo>
                      <a:pt x="10944" y="14583"/>
                    </a:lnTo>
                    <a:cubicBezTo>
                      <a:pt x="11033" y="14673"/>
                      <a:pt x="11155" y="14727"/>
                      <a:pt x="11291" y="14727"/>
                    </a:cubicBezTo>
                    <a:cubicBezTo>
                      <a:pt x="11427" y="14727"/>
                      <a:pt x="11549" y="14673"/>
                      <a:pt x="11638" y="14583"/>
                    </a:cubicBezTo>
                    <a:lnTo>
                      <a:pt x="13686" y="12536"/>
                    </a:lnTo>
                    <a:lnTo>
                      <a:pt x="17242" y="17673"/>
                    </a:lnTo>
                    <a:cubicBezTo>
                      <a:pt x="17242" y="17673"/>
                      <a:pt x="4294" y="17673"/>
                      <a:pt x="4294" y="17673"/>
                    </a:cubicBezTo>
                    <a:close/>
                    <a:moveTo>
                      <a:pt x="18620" y="17982"/>
                    </a:moveTo>
                    <a:lnTo>
                      <a:pt x="18617" y="17978"/>
                    </a:lnTo>
                    <a:cubicBezTo>
                      <a:pt x="18590" y="17913"/>
                      <a:pt x="18551" y="17858"/>
                      <a:pt x="18501" y="17810"/>
                    </a:cubicBezTo>
                    <a:lnTo>
                      <a:pt x="14201" y="11600"/>
                    </a:lnTo>
                    <a:lnTo>
                      <a:pt x="14200" y="11601"/>
                    </a:lnTo>
                    <a:cubicBezTo>
                      <a:pt x="14127" y="11420"/>
                      <a:pt x="13952" y="11291"/>
                      <a:pt x="13745" y="11291"/>
                    </a:cubicBezTo>
                    <a:cubicBezTo>
                      <a:pt x="13610" y="11291"/>
                      <a:pt x="13488" y="11346"/>
                      <a:pt x="13398" y="11435"/>
                    </a:cubicBezTo>
                    <a:lnTo>
                      <a:pt x="11360" y="13473"/>
                    </a:lnTo>
                    <a:lnTo>
                      <a:pt x="8798" y="9630"/>
                    </a:lnTo>
                    <a:cubicBezTo>
                      <a:pt x="8724" y="9453"/>
                      <a:pt x="8550" y="9327"/>
                      <a:pt x="8345" y="9327"/>
                    </a:cubicBezTo>
                    <a:cubicBezTo>
                      <a:pt x="8175" y="9327"/>
                      <a:pt x="8033" y="9420"/>
                      <a:pt x="7945" y="9551"/>
                    </a:cubicBezTo>
                    <a:lnTo>
                      <a:pt x="7937" y="9546"/>
                    </a:lnTo>
                    <a:lnTo>
                      <a:pt x="3028" y="17891"/>
                    </a:lnTo>
                    <a:lnTo>
                      <a:pt x="3036" y="17897"/>
                    </a:lnTo>
                    <a:cubicBezTo>
                      <a:pt x="2983" y="17974"/>
                      <a:pt x="2945" y="18063"/>
                      <a:pt x="2945" y="18164"/>
                    </a:cubicBezTo>
                    <a:cubicBezTo>
                      <a:pt x="2945" y="18435"/>
                      <a:pt x="3165" y="18655"/>
                      <a:pt x="3436" y="18655"/>
                    </a:cubicBezTo>
                    <a:lnTo>
                      <a:pt x="18164" y="18655"/>
                    </a:lnTo>
                    <a:cubicBezTo>
                      <a:pt x="18435" y="18655"/>
                      <a:pt x="18655" y="18435"/>
                      <a:pt x="18655" y="18164"/>
                    </a:cubicBezTo>
                    <a:cubicBezTo>
                      <a:pt x="18655" y="18099"/>
                      <a:pt x="18640" y="18039"/>
                      <a:pt x="18618" y="17983"/>
                    </a:cubicBezTo>
                    <a:cubicBezTo>
                      <a:pt x="18618" y="17983"/>
                      <a:pt x="18620" y="17982"/>
                      <a:pt x="18620" y="17982"/>
                    </a:cubicBezTo>
                    <a:close/>
                    <a:moveTo>
                      <a:pt x="5400" y="3927"/>
                    </a:moveTo>
                    <a:cubicBezTo>
                      <a:pt x="6213" y="3927"/>
                      <a:pt x="6873" y="4587"/>
                      <a:pt x="6873" y="5400"/>
                    </a:cubicBezTo>
                    <a:cubicBezTo>
                      <a:pt x="6873" y="6214"/>
                      <a:pt x="6213" y="6873"/>
                      <a:pt x="5400" y="6873"/>
                    </a:cubicBezTo>
                    <a:cubicBezTo>
                      <a:pt x="4587" y="6873"/>
                      <a:pt x="3927" y="6214"/>
                      <a:pt x="3927" y="5400"/>
                    </a:cubicBezTo>
                    <a:cubicBezTo>
                      <a:pt x="3927" y="4587"/>
                      <a:pt x="4587" y="3927"/>
                      <a:pt x="5400" y="3927"/>
                    </a:cubicBezTo>
                    <a:moveTo>
                      <a:pt x="5400" y="7855"/>
                    </a:moveTo>
                    <a:cubicBezTo>
                      <a:pt x="6756" y="7855"/>
                      <a:pt x="7855" y="6756"/>
                      <a:pt x="7855" y="5400"/>
                    </a:cubicBezTo>
                    <a:cubicBezTo>
                      <a:pt x="7855" y="4045"/>
                      <a:pt x="6756" y="2945"/>
                      <a:pt x="5400" y="2945"/>
                    </a:cubicBezTo>
                    <a:cubicBezTo>
                      <a:pt x="4044" y="2945"/>
                      <a:pt x="2945" y="4045"/>
                      <a:pt x="2945" y="5400"/>
                    </a:cubicBezTo>
                    <a:cubicBezTo>
                      <a:pt x="2945" y="6756"/>
                      <a:pt x="4044" y="7855"/>
                      <a:pt x="5400" y="7855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>
                <a:miter lim="400000"/>
              </a:ln>
            </p:spPr>
            <p:txBody>
              <a:bodyPr lIns="36576" tIns="36576" rIns="36576" bIns="36576" anchor="ctr"/>
              <a:lstStyle/>
              <a:p>
                <a:pPr algn="ctr" defTabSz="234417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>
                  <a:latin typeface="Arial"/>
                  <a:ea typeface="Arial"/>
                  <a:cs typeface="Arial"/>
                </a:endParaRPr>
              </a:p>
            </p:txBody>
          </p:sp>
        </p:grpSp>
        <p:sp>
          <p:nvSpPr>
            <p:cNvPr id="20" name="MH_Entry_1">
              <a:hlinkClick r:id="rId6" action="ppaction://hlinksldjump"/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3979442" y="9148565"/>
              <a:ext cx="7307430" cy="1140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7200" tIns="0" rIns="0" bIns="0" anchor="ctr" anchorCtr="0">
              <a:noAutofit/>
            </a:bodyPr>
            <a:lstStyle>
              <a:lvl1pPr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375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36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实证</a:t>
              </a:r>
              <a:r>
                <a:rPr lang="zh-CN" altLang="en-US" sz="36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分析及结果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TextBox 13"/>
          <p:cNvSpPr txBox="1"/>
          <p:nvPr/>
        </p:nvSpPr>
        <p:spPr>
          <a:xfrm>
            <a:off x="1899888" y="2936833"/>
            <a:ext cx="4622824" cy="939495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en-US" sz="44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</a:rPr>
              <a:t>CONTEXT</a:t>
            </a:r>
            <a:endParaRPr lang="en-US" sz="2400" b="1" dirty="0">
              <a:solidFill>
                <a:prstClr val="black">
                  <a:lumMod val="65000"/>
                  <a:lumOff val="35000"/>
                </a:prst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8511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">
        <p14:prism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489460" y="3378271"/>
            <a:ext cx="5105473" cy="148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en-US" altLang="zh-CN" sz="320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en-US" altLang="zh-CN" sz="320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551349" y="5328115"/>
            <a:ext cx="2027118" cy="0"/>
          </a:xfrm>
          <a:prstGeom prst="line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组合 1"/>
          <p:cNvGrpSpPr/>
          <p:nvPr/>
        </p:nvGrpSpPr>
        <p:grpSpPr>
          <a:xfrm>
            <a:off x="-1351993" y="15240"/>
            <a:ext cx="6863916" cy="6827521"/>
            <a:chOff x="-2534987" y="-1"/>
            <a:chExt cx="12869842" cy="1280160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3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28" name="矩形 27"/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5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76600" y="3904634"/>
              <a:ext cx="4724400" cy="4589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306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01</a:t>
              </a:r>
              <a:endParaRPr lang="zh-CN" altLang="en-US" sz="15306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12" name="MH_Entry_1">
            <a:hlinkClick r:id="rId5" action="ppaction://hlinksldjump"/>
            <a:extLst>
              <a:ext uri="{FF2B5EF4-FFF2-40B4-BE49-F238E27FC236}">
                <a16:creationId xmlns="" xmlns:a16="http://schemas.microsoft.com/office/drawing/2014/main" id="{35A8E419-4EA9-40B8-86C1-157DC4905A9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329806" y="1679141"/>
            <a:ext cx="5105473" cy="60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540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研究概况</a:t>
            </a:r>
            <a:endParaRPr lang="zh-CN" altLang="en-US" sz="5400" dirty="0">
              <a:solidFill>
                <a:srgbClr val="0F85F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671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9249" y="1223518"/>
            <a:ext cx="11719249" cy="5447870"/>
          </a:xfrm>
          <a:prstGeom prst="rect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26392" y="1082965"/>
            <a:ext cx="1192325" cy="1187138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r>
              <a:rPr lang="zh-CN" altLang="en-US" sz="7400" dirty="0">
                <a:solidFill>
                  <a:schemeClr val="accent3">
                    <a:lumMod val="75000"/>
                  </a:schemeClr>
                </a:solidFill>
                <a:latin typeface="Impact" panose="020B0806030902050204" pitchFamily="34" charset="0"/>
              </a:rPr>
              <a:t>“</a:t>
            </a:r>
          </a:p>
        </p:txBody>
      </p:sp>
      <p:sp>
        <p:nvSpPr>
          <p:cNvPr id="12" name="TextBox 13"/>
          <p:cNvSpPr txBox="1"/>
          <p:nvPr/>
        </p:nvSpPr>
        <p:spPr>
          <a:xfrm>
            <a:off x="680935" y="281666"/>
            <a:ext cx="4622824" cy="78240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80935" y="2176751"/>
            <a:ext cx="10674420" cy="201325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8229600" y="2176751"/>
            <a:ext cx="1679510" cy="20132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9050">
            <a:noFill/>
          </a:ln>
          <a:effectLst>
            <a:innerShdw blurRad="101600" dist="381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7" name="椭圆 16"/>
          <p:cNvSpPr>
            <a:spLocks/>
          </p:cNvSpPr>
          <p:nvPr/>
        </p:nvSpPr>
        <p:spPr>
          <a:xfrm>
            <a:off x="1455634" y="2054631"/>
            <a:ext cx="430943" cy="43094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0F85F1"/>
            </a:solidFill>
          </a:ln>
          <a:effectLst/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409011" y="2177493"/>
            <a:ext cx="4596654" cy="20058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00B0F0">
                  <a:lumMod val="100000"/>
                </a:srgbClr>
              </a:gs>
              <a:gs pos="50000">
                <a:schemeClr val="accent1">
                  <a:tint val="44500"/>
                  <a:satMod val="160000"/>
                </a:schemeClr>
              </a:gs>
              <a:gs pos="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 w="19050">
            <a:noFill/>
          </a:ln>
          <a:effectLst>
            <a:innerShdw blurRad="101600" dist="381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>
            <a:spLocks/>
          </p:cNvSpPr>
          <p:nvPr/>
        </p:nvSpPr>
        <p:spPr>
          <a:xfrm>
            <a:off x="3193540" y="2054631"/>
            <a:ext cx="430943" cy="43094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0F85F1"/>
            </a:solidFill>
          </a:ln>
          <a:effectLst/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椭圆 18"/>
          <p:cNvSpPr>
            <a:spLocks/>
          </p:cNvSpPr>
          <p:nvPr/>
        </p:nvSpPr>
        <p:spPr>
          <a:xfrm>
            <a:off x="7893707" y="2062684"/>
            <a:ext cx="430943" cy="43094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0F85F1"/>
            </a:solidFill>
          </a:ln>
          <a:effectLst/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0095722" y="2169440"/>
            <a:ext cx="1259633" cy="208636"/>
          </a:xfrm>
          <a:prstGeom prst="roundRect">
            <a:avLst>
              <a:gd name="adj" fmla="val 50000"/>
            </a:avLst>
          </a:prstGeom>
          <a:solidFill>
            <a:srgbClr val="0F85F1"/>
          </a:solidFill>
          <a:ln w="19050">
            <a:noFill/>
          </a:ln>
          <a:effectLst>
            <a:innerShdw blurRad="101600" dist="38100" dir="13500000">
              <a:schemeClr val="tx1">
                <a:lumMod val="65000"/>
                <a:lumOff val="35000"/>
                <a:alpha val="49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>
            <a:spLocks/>
          </p:cNvSpPr>
          <p:nvPr/>
        </p:nvSpPr>
        <p:spPr>
          <a:xfrm>
            <a:off x="9790224" y="2069251"/>
            <a:ext cx="430943" cy="430943"/>
          </a:xfrm>
          <a:prstGeom prst="ellipse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0F85F1"/>
            </a:solidFill>
          </a:ln>
          <a:effectLst/>
          <a:scene3d>
            <a:camera prst="orthographicFront"/>
            <a:lightRig rig="threePt" dir="t"/>
          </a:scene3d>
          <a:sp3d prstMaterial="softEdge">
            <a:bevelT w="31750" h="63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26392" y="2648938"/>
            <a:ext cx="298261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r>
              <a:rPr lang="zh-CN" altLang="en-US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年代</a:t>
            </a:r>
            <a:endParaRPr lang="en-US" altLang="zh-CN" sz="2400" dirty="0">
              <a:solidFill>
                <a:srgbClr val="0F85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提出“国民幸福指数”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269046" y="2656826"/>
            <a:ext cx="29826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1972</a:t>
            </a:r>
            <a:r>
              <a:rPr lang="zh-CN" altLang="en-US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solidFill>
                <a:srgbClr val="0F85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N.T 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满意度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620255" y="2663887"/>
            <a:ext cx="22522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2006</a:t>
            </a:r>
            <a:r>
              <a:rPr lang="zh-CN" altLang="en-US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solidFill>
                <a:srgbClr val="0F85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我国学术界热议阶段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434816" y="2640803"/>
            <a:ext cx="298261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2004</a:t>
            </a:r>
            <a:r>
              <a:rPr lang="zh-CN" altLang="en-US" sz="2400" dirty="0" smtClean="0">
                <a:solidFill>
                  <a:srgbClr val="0F85F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2400" dirty="0">
              <a:solidFill>
                <a:srgbClr val="0F85F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全国范围抽样调查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5123" y="3905414"/>
            <a:ext cx="25167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推动国家发展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17010" y="5700002"/>
            <a:ext cx="18238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GDP</a:t>
            </a:r>
            <a:endParaRPr lang="zh-CN" altLang="en-US" sz="3000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下箭头 29"/>
          <p:cNvSpPr/>
          <p:nvPr/>
        </p:nvSpPr>
        <p:spPr>
          <a:xfrm>
            <a:off x="3277452" y="4758612"/>
            <a:ext cx="632136" cy="6488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乘号 30"/>
          <p:cNvSpPr/>
          <p:nvPr/>
        </p:nvSpPr>
        <p:spPr>
          <a:xfrm>
            <a:off x="2847071" y="4382948"/>
            <a:ext cx="1492898" cy="1400212"/>
          </a:xfrm>
          <a:prstGeom prst="mathMultiply">
            <a:avLst/>
          </a:prstGeom>
          <a:solidFill>
            <a:schemeClr val="accent2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90800" y="3905414"/>
            <a:ext cx="18022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幸福指数</a:t>
            </a:r>
            <a:endParaRPr lang="zh-CN" altLang="en-US" sz="3000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000431" y="5580811"/>
            <a:ext cx="3014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更</a:t>
            </a:r>
            <a:r>
              <a:rPr lang="zh-CN" altLang="en-US" sz="300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具表现力</a:t>
            </a:r>
            <a:endParaRPr lang="zh-CN" altLang="en-US" sz="3000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342595" y="5572483"/>
            <a:ext cx="18022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国家发展</a:t>
            </a:r>
            <a:endParaRPr lang="zh-CN" altLang="en-US" sz="3000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下箭头 34"/>
          <p:cNvSpPr/>
          <p:nvPr/>
        </p:nvSpPr>
        <p:spPr>
          <a:xfrm rot="2474214">
            <a:off x="7036202" y="4547069"/>
            <a:ext cx="797228" cy="880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 rot="18965149">
            <a:off x="9221642" y="4538937"/>
            <a:ext cx="797228" cy="880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53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3" grpId="0" animBg="1"/>
      <p:bldP spid="18" grpId="0" animBg="1"/>
      <p:bldP spid="19" grpId="0" animBg="1"/>
      <p:bldP spid="22" grpId="0" animBg="1"/>
      <p:bldP spid="20" grpId="0" animBg="1"/>
      <p:bldP spid="24" grpId="0"/>
      <p:bldP spid="25" grpId="0"/>
      <p:bldP spid="27" grpId="0"/>
      <p:bldP spid="28" grpId="0"/>
      <p:bldP spid="10" grpId="0"/>
      <p:bldP spid="29" grpId="0"/>
      <p:bldP spid="30" grpId="0" animBg="1"/>
      <p:bldP spid="31" grpId="0" animBg="1"/>
      <p:bldP spid="32" grpId="0"/>
      <p:bldP spid="33" grpId="0"/>
      <p:bldP spid="34" grpId="0"/>
      <p:bldP spid="35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9249" y="1223518"/>
            <a:ext cx="11719249" cy="5447870"/>
          </a:xfrm>
          <a:prstGeom prst="rect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26392" y="1082965"/>
            <a:ext cx="1192325" cy="1187138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r>
              <a:rPr lang="zh-CN" altLang="en-US" sz="7400" dirty="0">
                <a:solidFill>
                  <a:schemeClr val="bg2">
                    <a:lumMod val="50000"/>
                  </a:schemeClr>
                </a:solidFill>
                <a:latin typeface="Impact" panose="020B0806030902050204" pitchFamily="34" charset="0"/>
              </a:rPr>
              <a:t>“</a:t>
            </a:r>
          </a:p>
        </p:txBody>
      </p:sp>
      <p:sp>
        <p:nvSpPr>
          <p:cNvPr id="12" name="TextBox 13"/>
          <p:cNvSpPr txBox="1"/>
          <p:nvPr/>
        </p:nvSpPr>
        <p:spPr>
          <a:xfrm>
            <a:off x="680935" y="281666"/>
            <a:ext cx="4622824" cy="78240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1788046756"/>
              </p:ext>
            </p:extLst>
          </p:nvPr>
        </p:nvGraphicFramePr>
        <p:xfrm>
          <a:off x="849086" y="1353153"/>
          <a:ext cx="10431625" cy="5205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404468" y="6276045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chemeClr val="bg2">
                    <a:lumMod val="50000"/>
                  </a:schemeClr>
                </a:solidFill>
              </a:rPr>
              <a:t>数据来源：中国知网</a:t>
            </a:r>
            <a:endParaRPr lang="zh-CN" altLang="en-US" sz="120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79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9249" y="1223518"/>
            <a:ext cx="11719249" cy="5447870"/>
          </a:xfrm>
          <a:prstGeom prst="rect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3"/>
          <p:cNvSpPr txBox="1"/>
          <p:nvPr/>
        </p:nvSpPr>
        <p:spPr>
          <a:xfrm>
            <a:off x="680935" y="281666"/>
            <a:ext cx="4622824" cy="78240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1863511854"/>
              </p:ext>
            </p:extLst>
          </p:nvPr>
        </p:nvGraphicFramePr>
        <p:xfrm>
          <a:off x="471578" y="2035681"/>
          <a:ext cx="4832181" cy="4089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2639022656"/>
              </p:ext>
            </p:extLst>
          </p:nvPr>
        </p:nvGraphicFramePr>
        <p:xfrm>
          <a:off x="5950858" y="1482494"/>
          <a:ext cx="5863771" cy="4686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0404468" y="6276045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smtClean="0">
                <a:solidFill>
                  <a:schemeClr val="bg2">
                    <a:lumMod val="50000"/>
                  </a:schemeClr>
                </a:solidFill>
              </a:rPr>
              <a:t>数据来源：中国知网</a:t>
            </a:r>
            <a:endParaRPr lang="zh-CN" altLang="en-US" sz="120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18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9249" y="1223518"/>
            <a:ext cx="11719249" cy="5447870"/>
          </a:xfrm>
          <a:prstGeom prst="rect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3"/>
          <p:cNvSpPr txBox="1"/>
          <p:nvPr/>
        </p:nvSpPr>
        <p:spPr>
          <a:xfrm>
            <a:off x="680935" y="281666"/>
            <a:ext cx="4622824" cy="78240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研究现状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79431" y="2192693"/>
            <a:ext cx="6494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mtClean="0"/>
              <a:t>幸福指数</a:t>
            </a:r>
            <a:r>
              <a:rPr lang="zh-CN" altLang="en-US" sz="4000" dirty="0" smtClean="0"/>
              <a:t>的调查研究</a:t>
            </a:r>
            <a:r>
              <a:rPr lang="zh-CN" altLang="en-US" sz="4000" dirty="0"/>
              <a:t>方向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85313" y="4347408"/>
            <a:ext cx="35402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/>
              <a:t>不同</a:t>
            </a:r>
            <a:r>
              <a:rPr lang="zh-CN" altLang="en-US" sz="3000" dirty="0" smtClean="0"/>
              <a:t>省市间的差异</a:t>
            </a:r>
            <a:endParaRPr lang="zh-CN" altLang="en-US" sz="3000" dirty="0"/>
          </a:p>
        </p:txBody>
      </p:sp>
      <p:sp>
        <p:nvSpPr>
          <p:cNvPr id="14" name="TextBox 13"/>
          <p:cNvSpPr txBox="1"/>
          <p:nvPr/>
        </p:nvSpPr>
        <p:spPr>
          <a:xfrm>
            <a:off x="2246603" y="4349700"/>
            <a:ext cx="26011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/>
              <a:t>我国</a:t>
            </a:r>
            <a:r>
              <a:rPr lang="zh-CN" altLang="en-US" sz="3000" smtClean="0"/>
              <a:t>农村</a:t>
            </a:r>
            <a:r>
              <a:rPr lang="zh-CN" altLang="en-US" sz="3000" dirty="0" smtClean="0"/>
              <a:t>居民</a:t>
            </a:r>
            <a:endParaRPr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55479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474946" y="3378271"/>
            <a:ext cx="5105473" cy="1482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数据平台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中国知网</a:t>
            </a:r>
            <a:endParaRPr lang="en-US" altLang="zh-CN" sz="320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9551349" y="5328115"/>
            <a:ext cx="2027118" cy="0"/>
          </a:xfrm>
          <a:prstGeom prst="line">
            <a:avLst/>
          </a:prstGeom>
          <a:noFill/>
          <a:ln>
            <a:solidFill>
              <a:srgbClr val="0F85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组合 1"/>
          <p:cNvGrpSpPr/>
          <p:nvPr/>
        </p:nvGrpSpPr>
        <p:grpSpPr>
          <a:xfrm>
            <a:off x="-1351993" y="15240"/>
            <a:ext cx="6863916" cy="6827521"/>
            <a:chOff x="-2534987" y="-1"/>
            <a:chExt cx="12869842" cy="1280160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3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2534987" y="-1"/>
              <a:ext cx="12869842" cy="12801601"/>
            </a:xfrm>
            <a:custGeom>
              <a:avLst/>
              <a:gdLst>
                <a:gd name="connsiteX0" fmla="*/ 4831323 w 10942542"/>
                <a:gd name="connsiteY0" fmla="*/ 0 h 10884521"/>
                <a:gd name="connsiteX1" fmla="*/ 10942542 w 10942542"/>
                <a:gd name="connsiteY1" fmla="*/ 4831323 h 10884521"/>
                <a:gd name="connsiteX2" fmla="*/ 6157090 w 10942542"/>
                <a:gd name="connsiteY2" fmla="*/ 10884521 h 10884521"/>
                <a:gd name="connsiteX3" fmla="*/ 6037828 w 10942542"/>
                <a:gd name="connsiteY3" fmla="*/ 10884521 h 10884521"/>
                <a:gd name="connsiteX4" fmla="*/ 0 w 10942542"/>
                <a:gd name="connsiteY4" fmla="*/ 6111220 h 1088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2542" h="10884521">
                  <a:moveTo>
                    <a:pt x="4831323" y="0"/>
                  </a:moveTo>
                  <a:lnTo>
                    <a:pt x="10942542" y="4831323"/>
                  </a:lnTo>
                  <a:lnTo>
                    <a:pt x="6157090" y="10884521"/>
                  </a:lnTo>
                  <a:lnTo>
                    <a:pt x="6037828" y="10884521"/>
                  </a:lnTo>
                  <a:lnTo>
                    <a:pt x="0" y="6111220"/>
                  </a:lnTo>
                  <a:close/>
                </a:path>
              </a:pathLst>
            </a:custGeom>
          </p:spPr>
        </p:pic>
        <p:sp>
          <p:nvSpPr>
            <p:cNvPr id="28" name="矩形 27"/>
            <p:cNvSpPr/>
            <p:nvPr/>
          </p:nvSpPr>
          <p:spPr>
            <a:xfrm rot="2299722">
              <a:off x="2398017" y="2249463"/>
              <a:ext cx="7594747" cy="7594746"/>
            </a:xfrm>
            <a:prstGeom prst="rect">
              <a:avLst/>
            </a:prstGeom>
            <a:noFill/>
            <a:ln>
              <a:solidFill>
                <a:srgbClr val="0F8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45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276600" y="3904634"/>
              <a:ext cx="4724400" cy="4589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306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15306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</p:txBody>
        </p:sp>
      </p:grpSp>
      <p:sp>
        <p:nvSpPr>
          <p:cNvPr id="12" name="MH_Entry_1">
            <a:hlinkClick r:id="rId5" action="ppaction://hlinksldjump"/>
            <a:extLst>
              <a:ext uri="{FF2B5EF4-FFF2-40B4-BE49-F238E27FC236}">
                <a16:creationId xmlns="" xmlns:a16="http://schemas.microsoft.com/office/drawing/2014/main" id="{35A8E419-4EA9-40B8-86C1-157DC4905A9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329806" y="1679141"/>
            <a:ext cx="5105473" cy="60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5840" tIns="0" rIns="0" bIns="0" anchor="ctr" anchorCtr="0"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5400" smtClean="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5400">
                <a:solidFill>
                  <a:srgbClr val="0F85F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endParaRPr lang="zh-CN" altLang="en-US" sz="5400" dirty="0">
              <a:solidFill>
                <a:srgbClr val="0F85F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716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flip dir="r"/>
      </p:transition>
    </mc:Choice>
    <mc:Fallback xmlns="">
      <p:transition spd="slow" advClick="0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2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2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/>
          <p:nvPr/>
        </p:nvSpPr>
        <p:spPr>
          <a:xfrm>
            <a:off x="186612" y="1374716"/>
            <a:ext cx="5724286" cy="366530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en-US"/>
          </a:p>
        </p:txBody>
      </p:sp>
      <p:sp>
        <p:nvSpPr>
          <p:cNvPr id="17" name="Rectangle 3"/>
          <p:cNvSpPr/>
          <p:nvPr/>
        </p:nvSpPr>
        <p:spPr>
          <a:xfrm>
            <a:off x="5990253" y="1374716"/>
            <a:ext cx="5906278" cy="366530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838" tIns="24419" rIns="48838" bIns="24419" rtlCol="0" anchor="ctr"/>
          <a:lstStyle/>
          <a:p>
            <a:pPr algn="ctr"/>
            <a:endParaRPr lang="en-US"/>
          </a:p>
        </p:txBody>
      </p:sp>
      <p:sp>
        <p:nvSpPr>
          <p:cNvPr id="20" name="TextBox 13"/>
          <p:cNvSpPr txBox="1"/>
          <p:nvPr/>
        </p:nvSpPr>
        <p:spPr>
          <a:xfrm>
            <a:off x="680935" y="281666"/>
            <a:ext cx="4622824" cy="782401"/>
          </a:xfrm>
          <a:prstGeom prst="rect">
            <a:avLst/>
          </a:prstGeom>
          <a:noFill/>
        </p:spPr>
        <p:txBody>
          <a:bodyPr wrap="square" lIns="48838" tIns="24419" rIns="48838" bIns="24419" rtlCol="0">
            <a:spAutoFit/>
          </a:bodyPr>
          <a:lstStyle/>
          <a:p>
            <a:pPr defTabSz="943168">
              <a:lnSpc>
                <a:spcPct val="150000"/>
              </a:lnSpc>
            </a:pPr>
            <a:r>
              <a:rPr lang="zh-CN" altLang="en-US" sz="3600" b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</a:t>
            </a:r>
            <a:r>
              <a:rPr lang="zh-CN" altLang="en-US" sz="3600" b="1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sz="3600" b="1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3825" y="5286363"/>
            <a:ext cx="5440964" cy="1099795"/>
          </a:xfrm>
          <a:prstGeom prst="rect">
            <a:avLst/>
          </a:prstGeom>
        </p:spPr>
        <p:txBody>
          <a:bodyPr wrap="square" lIns="48838" tIns="24419" rIns="48838" bIns="244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首先登录上海对外经贸大学图书馆数字资源网址</a:t>
            </a:r>
            <a:r>
              <a:rPr lang="en-US" altLang="zh-CN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lib.suibe.edu.cn</a:t>
            </a: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并将光标移至资源，点击</a:t>
            </a:r>
            <a:r>
              <a:rPr lang="en-US" altLang="zh-CN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more+</a:t>
            </a:r>
          </a:p>
        </p:txBody>
      </p:sp>
      <p:sp>
        <p:nvSpPr>
          <p:cNvPr id="29" name="矩形 28"/>
          <p:cNvSpPr/>
          <p:nvPr/>
        </p:nvSpPr>
        <p:spPr>
          <a:xfrm>
            <a:off x="6232866" y="5286362"/>
            <a:ext cx="5443496" cy="734439"/>
          </a:xfrm>
          <a:prstGeom prst="rect">
            <a:avLst/>
          </a:prstGeom>
        </p:spPr>
        <p:txBody>
          <a:bodyPr wrap="square" lIns="48838" tIns="24419" rIns="48838" bIns="24419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搜索并打开</a:t>
            </a:r>
            <a:r>
              <a:rPr lang="en-US" altLang="zh-CN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统计数据检索及经济预测分析</a:t>
            </a:r>
            <a:r>
              <a:rPr lang="zh-CN" altLang="en-US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dirty="0" smtClean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</a:t>
            </a:r>
            <a:r>
              <a:rPr lang="zh-CN" altLang="en-US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en-US" altLang="zh-CN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rgbClr val="95959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数据平台首页选择中国三农数据库</a:t>
            </a:r>
            <a:endParaRPr lang="en-US" altLang="zh-CN" dirty="0">
              <a:solidFill>
                <a:srgbClr val="95959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25" y="1747075"/>
            <a:ext cx="5440964" cy="291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866" y="1745718"/>
            <a:ext cx="5443496" cy="292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1404006"/>
      </p:ext>
    </p:extLst>
  </p:cSld>
  <p:clrMapOvr>
    <a:masterClrMapping/>
  </p:clrMapOvr>
  <p:transition spd="slow" advClick="0" advTm="1000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3161633"/>
  <p:tag name="MH_LIBRARY" val="CONTENTS"/>
  <p:tag name="MH_TYPE" val="ENTRY"/>
  <p:tag name="ID" val="547141"/>
  <p:tag name="MH_ORDER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F85F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413</Words>
  <Application>Microsoft Office PowerPoint</Application>
  <PresentationFormat>自定义</PresentationFormat>
  <Paragraphs>108</Paragraphs>
  <Slides>19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1" baseType="lpstr"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陈诺</dc:creator>
  <cp:lastModifiedBy>陈诺</cp:lastModifiedBy>
  <cp:revision>55</cp:revision>
  <dcterms:created xsi:type="dcterms:W3CDTF">2017-12-22T02:01:49Z</dcterms:created>
  <dcterms:modified xsi:type="dcterms:W3CDTF">2017-12-24T08:20:47Z</dcterms:modified>
</cp:coreProperties>
</file>